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72"/>
    <p:sldId id="257" r:id="rId73"/>
    <p:sldId id="258" r:id="rId74"/>
    <p:sldId id="259" r:id="rId75"/>
    <p:sldId id="260" r:id="rId76"/>
    <p:sldId id="261" r:id="rId77"/>
    <p:sldId id="262" r:id="rId78"/>
    <p:sldId id="263" r:id="rId79"/>
    <p:sldId id="264" r:id="rId80"/>
    <p:sldId id="265" r:id="rId81"/>
    <p:sldId id="266" r:id="rId82"/>
    <p:sldId id="267" r:id="rId83"/>
    <p:sldId id="268" r:id="rId84"/>
    <p:sldId id="269" r:id="rId85"/>
    <p:sldId id="270" r:id="rId86"/>
    <p:sldId id="271" r:id="rId87"/>
    <p:sldId id="272" r:id="rId88"/>
    <p:sldId id="273" r:id="rId89"/>
    <p:sldId id="274" r:id="rId9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rdo" charset="1" panose="02020600000000000000"/>
      <p:regular r:id="rId10"/>
    </p:embeddedFont>
    <p:embeddedFont>
      <p:font typeface="Cardo Bold" charset="1" panose="02020804080000020003"/>
      <p:regular r:id="rId11"/>
    </p:embeddedFont>
    <p:embeddedFont>
      <p:font typeface="Cardo Italics" charset="1" panose="02020600000000000000"/>
      <p:regular r:id="rId12"/>
    </p:embeddedFont>
    <p:embeddedFont>
      <p:font typeface="Telegraf" charset="1" panose="00000500000000000000"/>
      <p:regular r:id="rId13"/>
    </p:embeddedFont>
    <p:embeddedFont>
      <p:font typeface="Telegraf Bold" charset="1" panose="00000800000000000000"/>
      <p:regular r:id="rId14"/>
    </p:embeddedFont>
    <p:embeddedFont>
      <p:font typeface="Open Sans Extra Bold" charset="1" panose="020B0906030804020204"/>
      <p:regular r:id="rId15"/>
    </p:embeddedFont>
    <p:embeddedFont>
      <p:font typeface="Open Sans Extra Bold Italics" charset="1" panose="020B0906030804020204"/>
      <p:regular r:id="rId16"/>
    </p:embeddedFont>
    <p:embeddedFont>
      <p:font typeface="Inter" charset="1" panose="020B0502030000000004"/>
      <p:regular r:id="rId17"/>
    </p:embeddedFont>
    <p:embeddedFont>
      <p:font typeface="Inter Bold" charset="1" panose="020B0802030000000004"/>
      <p:regular r:id="rId18"/>
    </p:embeddedFont>
    <p:embeddedFont>
      <p:font typeface="Inter Italics" charset="1" panose="020B0502030000000004"/>
      <p:regular r:id="rId19"/>
    </p:embeddedFont>
    <p:embeddedFont>
      <p:font typeface="Inter Bold Italics" charset="1" panose="020B0802030000000004"/>
      <p:regular r:id="rId20"/>
    </p:embeddedFont>
    <p:embeddedFont>
      <p:font typeface="Codec Pro" charset="1" panose="00000500000000000000"/>
      <p:regular r:id="rId21"/>
    </p:embeddedFont>
    <p:embeddedFont>
      <p:font typeface="Codec Pro Bold" charset="1" panose="00000600000000000000"/>
      <p:regular r:id="rId22"/>
    </p:embeddedFont>
    <p:embeddedFont>
      <p:font typeface="Garet Book" charset="1" panose="00000000000000000000"/>
      <p:regular r:id="rId23"/>
    </p:embeddedFont>
    <p:embeddedFont>
      <p:font typeface="Helios" charset="1" panose="020B0504020202020204"/>
      <p:regular r:id="rId24"/>
    </p:embeddedFont>
    <p:embeddedFont>
      <p:font typeface="Helios Bold" charset="1" panose="020B0704020202020204"/>
      <p:regular r:id="rId25"/>
    </p:embeddedFont>
    <p:embeddedFont>
      <p:font typeface="Helios Italics" charset="1" panose="020B0503020202090204"/>
      <p:regular r:id="rId26"/>
    </p:embeddedFont>
    <p:embeddedFont>
      <p:font typeface="Helios Bold Italics" charset="1" panose="020B0703020202090204"/>
      <p:regular r:id="rId27"/>
    </p:embeddedFont>
    <p:embeddedFont>
      <p:font typeface="Canva Sans 2" charset="1" panose="020B0503030501040103"/>
      <p:regular r:id="rId28"/>
    </p:embeddedFont>
    <p:embeddedFont>
      <p:font typeface="Canva Sans 2 Bold" charset="1" panose="020B0803030501040103"/>
      <p:regular r:id="rId29"/>
    </p:embeddedFont>
    <p:embeddedFont>
      <p:font typeface="Canva Sans 2 Italics" charset="1" panose="020B0503030501040103"/>
      <p:regular r:id="rId30"/>
    </p:embeddedFont>
    <p:embeddedFont>
      <p:font typeface="Canva Sans 2 Bold Italics" charset="1" panose="020B0803030501040103"/>
      <p:regular r:id="rId31"/>
    </p:embeddedFont>
    <p:embeddedFont>
      <p:font typeface="Canva Sans 3" charset="1" panose="020B0503030501040103"/>
      <p:regular r:id="rId32"/>
    </p:embeddedFont>
    <p:embeddedFont>
      <p:font typeface="Canva Sans 3 Bold" charset="1" panose="020B0803030501040103"/>
      <p:regular r:id="rId33"/>
    </p:embeddedFont>
    <p:embeddedFont>
      <p:font typeface="Canva Sans 3 Italics" charset="1" panose="020B0503030501040103"/>
      <p:regular r:id="rId34"/>
    </p:embeddedFont>
    <p:embeddedFont>
      <p:font typeface="Canva Sans 3 Bold Italics" charset="1" panose="020B0803030501040103"/>
      <p:regular r:id="rId35"/>
    </p:embeddedFont>
    <p:embeddedFont>
      <p:font typeface="Copperplate Gothic 29 BC" charset="1" panose="020E0504020206020404"/>
      <p:regular r:id="rId36"/>
    </p:embeddedFont>
    <p:embeddedFont>
      <p:font typeface="Copperplate Gothic 31 AB" charset="1" panose="020E0707020206020404"/>
      <p:regular r:id="rId37"/>
    </p:embeddedFont>
    <p:embeddedFont>
      <p:font typeface="Agrandir Wide" charset="1" panose="00000505000000000000"/>
      <p:regular r:id="rId38"/>
    </p:embeddedFont>
    <p:embeddedFont>
      <p:font typeface="Agrandir Wide Bold" charset="1" panose="00000805000000000000"/>
      <p:regular r:id="rId39"/>
    </p:embeddedFont>
    <p:embeddedFont>
      <p:font typeface="Agrandir Wide Italics" charset="1" panose="00000505000000000000"/>
      <p:regular r:id="rId40"/>
    </p:embeddedFont>
    <p:embeddedFont>
      <p:font typeface="Agrandir Wide Bold Italics" charset="1" panose="00000805000000000000"/>
      <p:regular r:id="rId41"/>
    </p:embeddedFont>
    <p:embeddedFont>
      <p:font typeface="Agrandir Wide Thin" charset="1" panose="00000205000000000000"/>
      <p:regular r:id="rId42"/>
    </p:embeddedFont>
    <p:embeddedFont>
      <p:font typeface="Agrandir Wide Thin Italics" charset="1" panose="00000205000000000000"/>
      <p:regular r:id="rId43"/>
    </p:embeddedFont>
    <p:embeddedFont>
      <p:font typeface="Agrandir Wide Medium" charset="1" panose="00000605000000000000"/>
      <p:regular r:id="rId44"/>
    </p:embeddedFont>
    <p:embeddedFont>
      <p:font typeface="Agrandir Wide Medium Italics" charset="1" panose="00000605000000000000"/>
      <p:regular r:id="rId45"/>
    </p:embeddedFont>
    <p:embeddedFont>
      <p:font typeface="Agrandir Wide Ultra-Bold" charset="1" panose="00000905000000000000"/>
      <p:regular r:id="rId46"/>
    </p:embeddedFont>
    <p:embeddedFont>
      <p:font typeface="Agrandir Wide Ultra-Bold Italics" charset="1" panose="00000905000000000000"/>
      <p:regular r:id="rId47"/>
    </p:embeddedFont>
    <p:embeddedFont>
      <p:font typeface="Agrandir Wide Heavy" charset="1" panose="00000A05000000000000"/>
      <p:regular r:id="rId48"/>
    </p:embeddedFont>
    <p:embeddedFont>
      <p:font typeface="Agrandir Wide Heavy Italics" charset="1" panose="00000A05000000000000"/>
      <p:regular r:id="rId49"/>
    </p:embeddedFont>
    <p:embeddedFont>
      <p:font typeface="Canva Sans 1" charset="1" panose="020B0503030501040103"/>
      <p:regular r:id="rId50"/>
    </p:embeddedFont>
    <p:embeddedFont>
      <p:font typeface="Canva Sans 1 Bold" charset="1" panose="020B0803030501040103"/>
      <p:regular r:id="rId51"/>
    </p:embeddedFont>
    <p:embeddedFont>
      <p:font typeface="Canva Sans 1 Italics" charset="1" panose="020B0503030501040103"/>
      <p:regular r:id="rId52"/>
    </p:embeddedFont>
    <p:embeddedFont>
      <p:font typeface="Canva Sans 1 Bold Italics" charset="1" panose="020B0803030501040103"/>
      <p:regular r:id="rId53"/>
    </p:embeddedFont>
    <p:embeddedFont>
      <p:font typeface="Canva Sans 1 Medium" charset="1" panose="020B0603030501040103"/>
      <p:regular r:id="rId54"/>
    </p:embeddedFont>
    <p:embeddedFont>
      <p:font typeface="Canva Sans 1 Medium Italics" charset="1" panose="020B0603030501040103"/>
      <p:regular r:id="rId55"/>
    </p:embeddedFont>
    <p:embeddedFont>
      <p:font typeface="Poppins" charset="1" panose="00000500000000000000"/>
      <p:regular r:id="rId56"/>
    </p:embeddedFont>
    <p:embeddedFont>
      <p:font typeface="Poppins Bold" charset="1" panose="00000800000000000000"/>
      <p:regular r:id="rId57"/>
    </p:embeddedFont>
    <p:embeddedFont>
      <p:font typeface="Poppins Italics" charset="1" panose="00000500000000000000"/>
      <p:regular r:id="rId58"/>
    </p:embeddedFont>
    <p:embeddedFont>
      <p:font typeface="Poppins Bold Italics" charset="1" panose="00000800000000000000"/>
      <p:regular r:id="rId59"/>
    </p:embeddedFont>
    <p:embeddedFont>
      <p:font typeface="Poppins Thin" charset="1" panose="00000300000000000000"/>
      <p:regular r:id="rId60"/>
    </p:embeddedFont>
    <p:embeddedFont>
      <p:font typeface="Poppins Thin Italics" charset="1" panose="00000300000000000000"/>
      <p:regular r:id="rId61"/>
    </p:embeddedFont>
    <p:embeddedFont>
      <p:font typeface="Poppins Light" charset="1" panose="00000400000000000000"/>
      <p:regular r:id="rId62"/>
    </p:embeddedFont>
    <p:embeddedFont>
      <p:font typeface="Poppins Light Italics" charset="1" panose="00000400000000000000"/>
      <p:regular r:id="rId63"/>
    </p:embeddedFont>
    <p:embeddedFont>
      <p:font typeface="Poppins Medium" charset="1" panose="00000600000000000000"/>
      <p:regular r:id="rId64"/>
    </p:embeddedFont>
    <p:embeddedFont>
      <p:font typeface="Poppins Medium Italics" charset="1" panose="00000600000000000000"/>
      <p:regular r:id="rId65"/>
    </p:embeddedFont>
    <p:embeddedFont>
      <p:font typeface="Poppins Semi-Bold" charset="1" panose="00000700000000000000"/>
      <p:regular r:id="rId66"/>
    </p:embeddedFont>
    <p:embeddedFont>
      <p:font typeface="Poppins Semi-Bold Italics" charset="1" panose="00000700000000000000"/>
      <p:regular r:id="rId67"/>
    </p:embeddedFont>
    <p:embeddedFont>
      <p:font typeface="Poppins Ultra-Bold" charset="1" panose="00000900000000000000"/>
      <p:regular r:id="rId68"/>
    </p:embeddedFont>
    <p:embeddedFont>
      <p:font typeface="Poppins Ultra-Bold Italics" charset="1" panose="00000900000000000000"/>
      <p:regular r:id="rId69"/>
    </p:embeddedFont>
    <p:embeddedFont>
      <p:font typeface="Poppins Heavy" charset="1" panose="00000A00000000000000"/>
      <p:regular r:id="rId70"/>
    </p:embeddedFont>
    <p:embeddedFont>
      <p:font typeface="Poppins Heavy Italics" charset="1" panose="00000A00000000000000"/>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slides/slide1.xml" Type="http://schemas.openxmlformats.org/officeDocument/2006/relationships/slide"/><Relationship Id="rId73" Target="slides/slide2.xml" Type="http://schemas.openxmlformats.org/officeDocument/2006/relationships/slide"/><Relationship Id="rId74" Target="slides/slide3.xml" Type="http://schemas.openxmlformats.org/officeDocument/2006/relationships/slide"/><Relationship Id="rId75" Target="slides/slide4.xml" Type="http://schemas.openxmlformats.org/officeDocument/2006/relationships/slide"/><Relationship Id="rId76" Target="slides/slide5.xml" Type="http://schemas.openxmlformats.org/officeDocument/2006/relationships/slide"/><Relationship Id="rId77" Target="slides/slide6.xml" Type="http://schemas.openxmlformats.org/officeDocument/2006/relationships/slide"/><Relationship Id="rId78" Target="slides/slide7.xml" Type="http://schemas.openxmlformats.org/officeDocument/2006/relationships/slide"/><Relationship Id="rId79" Target="slides/slide8.xml" Type="http://schemas.openxmlformats.org/officeDocument/2006/relationships/slide"/><Relationship Id="rId8" Target="fonts/font8.fntdata" Type="http://schemas.openxmlformats.org/officeDocument/2006/relationships/font"/><Relationship Id="rId80" Target="slides/slide9.xml" Type="http://schemas.openxmlformats.org/officeDocument/2006/relationships/slide"/><Relationship Id="rId81" Target="slides/slide10.xml" Type="http://schemas.openxmlformats.org/officeDocument/2006/relationships/slide"/><Relationship Id="rId82" Target="slides/slide11.xml" Type="http://schemas.openxmlformats.org/officeDocument/2006/relationships/slide"/><Relationship Id="rId83" Target="slides/slide12.xml" Type="http://schemas.openxmlformats.org/officeDocument/2006/relationships/slide"/><Relationship Id="rId84" Target="slides/slide13.xml" Type="http://schemas.openxmlformats.org/officeDocument/2006/relationships/slide"/><Relationship Id="rId85" Target="slides/slide14.xml" Type="http://schemas.openxmlformats.org/officeDocument/2006/relationships/slide"/><Relationship Id="rId86" Target="slides/slide15.xml" Type="http://schemas.openxmlformats.org/officeDocument/2006/relationships/slide"/><Relationship Id="rId87" Target="slides/slide16.xml" Type="http://schemas.openxmlformats.org/officeDocument/2006/relationships/slide"/><Relationship Id="rId88" Target="slides/slide17.xml" Type="http://schemas.openxmlformats.org/officeDocument/2006/relationships/slide"/><Relationship Id="rId89" Target="slides/slide18.xml" Type="http://schemas.openxmlformats.org/officeDocument/2006/relationships/slide"/><Relationship Id="rId9" Target="fonts/font9.fntdata" Type="http://schemas.openxmlformats.org/officeDocument/2006/relationships/font"/><Relationship Id="rId90" Target="slides/slide19.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2" Target="../media/image36.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756249"/>
          </a:xfrm>
          <a:custGeom>
            <a:avLst/>
            <a:gdLst/>
            <a:ahLst/>
            <a:cxnLst/>
            <a:rect r="r" b="b" t="t" l="l"/>
            <a:pathLst>
              <a:path h="10756249" w="18288000">
                <a:moveTo>
                  <a:pt x="0" y="0"/>
                </a:moveTo>
                <a:lnTo>
                  <a:pt x="18288000" y="0"/>
                </a:lnTo>
                <a:lnTo>
                  <a:pt x="18288000" y="10756249"/>
                </a:lnTo>
                <a:lnTo>
                  <a:pt x="0" y="10756249"/>
                </a:lnTo>
                <a:lnTo>
                  <a:pt x="0" y="0"/>
                </a:lnTo>
                <a:close/>
              </a:path>
            </a:pathLst>
          </a:custGeom>
          <a:blipFill>
            <a:blip r:embed="rId2"/>
            <a:stretch>
              <a:fillRect l="0" t="-12929" r="-31949" b="-4850"/>
            </a:stretch>
          </a:blipFill>
        </p:spPr>
      </p:sp>
      <p:grpSp>
        <p:nvGrpSpPr>
          <p:cNvPr name="Group 3" id="3"/>
          <p:cNvGrpSpPr/>
          <p:nvPr/>
        </p:nvGrpSpPr>
        <p:grpSpPr>
          <a:xfrm rot="765149">
            <a:off x="-961351" y="-935088"/>
            <a:ext cx="6748162" cy="11656380"/>
            <a:chOff x="0" y="0"/>
            <a:chExt cx="1777294" cy="3069993"/>
          </a:xfrm>
        </p:grpSpPr>
        <p:sp>
          <p:nvSpPr>
            <p:cNvPr name="Freeform 4" id="4"/>
            <p:cNvSpPr/>
            <p:nvPr/>
          </p:nvSpPr>
          <p:spPr>
            <a:xfrm flipH="false" flipV="false" rot="0">
              <a:off x="0" y="0"/>
              <a:ext cx="1777294" cy="3069993"/>
            </a:xfrm>
            <a:custGeom>
              <a:avLst/>
              <a:gdLst/>
              <a:ahLst/>
              <a:cxnLst/>
              <a:rect r="r" b="b" t="t" l="l"/>
              <a:pathLst>
                <a:path h="3069993" w="1777294">
                  <a:moveTo>
                    <a:pt x="0" y="0"/>
                  </a:moveTo>
                  <a:lnTo>
                    <a:pt x="1777294" y="0"/>
                  </a:lnTo>
                  <a:lnTo>
                    <a:pt x="1777294" y="3069993"/>
                  </a:lnTo>
                  <a:lnTo>
                    <a:pt x="0" y="3069993"/>
                  </a:lnTo>
                  <a:close/>
                </a:path>
              </a:pathLst>
            </a:custGeom>
            <a:solidFill>
              <a:srgbClr val="7ED957"/>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441359">
            <a:off x="-71923" y="301709"/>
            <a:ext cx="5335427" cy="9683582"/>
            <a:chOff x="0" y="0"/>
            <a:chExt cx="1405215" cy="2550409"/>
          </a:xfrm>
        </p:grpSpPr>
        <p:sp>
          <p:nvSpPr>
            <p:cNvPr name="Freeform 7" id="7"/>
            <p:cNvSpPr/>
            <p:nvPr/>
          </p:nvSpPr>
          <p:spPr>
            <a:xfrm flipH="false" flipV="false" rot="0">
              <a:off x="0" y="0"/>
              <a:ext cx="1405215" cy="2550408"/>
            </a:xfrm>
            <a:custGeom>
              <a:avLst/>
              <a:gdLst/>
              <a:ahLst/>
              <a:cxnLst/>
              <a:rect r="r" b="b" t="t" l="l"/>
              <a:pathLst>
                <a:path h="2550408" w="1405215">
                  <a:moveTo>
                    <a:pt x="0" y="0"/>
                  </a:moveTo>
                  <a:lnTo>
                    <a:pt x="1405215" y="0"/>
                  </a:lnTo>
                  <a:lnTo>
                    <a:pt x="1405215" y="2550408"/>
                  </a:lnTo>
                  <a:lnTo>
                    <a:pt x="0" y="2550408"/>
                  </a:lnTo>
                  <a:close/>
                </a:path>
              </a:pathLst>
            </a:custGeom>
            <a:solidFill>
              <a:srgbClr val="E4E4E4">
                <a:alpha val="80000"/>
              </a:srgbClr>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0" y="4080834"/>
            <a:ext cx="9144000" cy="1834191"/>
            <a:chOff x="0" y="0"/>
            <a:chExt cx="2026028" cy="406400"/>
          </a:xfrm>
        </p:grpSpPr>
        <p:sp>
          <p:nvSpPr>
            <p:cNvPr name="Freeform 10" id="10"/>
            <p:cNvSpPr/>
            <p:nvPr/>
          </p:nvSpPr>
          <p:spPr>
            <a:xfrm flipH="false" flipV="false" rot="0">
              <a:off x="0" y="0"/>
              <a:ext cx="2026028" cy="406400"/>
            </a:xfrm>
            <a:custGeom>
              <a:avLst/>
              <a:gdLst/>
              <a:ahLst/>
              <a:cxnLst/>
              <a:rect r="r" b="b" t="t" l="l"/>
              <a:pathLst>
                <a:path h="406400" w="2026028">
                  <a:moveTo>
                    <a:pt x="1822828" y="0"/>
                  </a:moveTo>
                  <a:lnTo>
                    <a:pt x="0" y="0"/>
                  </a:lnTo>
                  <a:lnTo>
                    <a:pt x="0" y="406400"/>
                  </a:lnTo>
                  <a:lnTo>
                    <a:pt x="1822828" y="406400"/>
                  </a:lnTo>
                  <a:lnTo>
                    <a:pt x="2026028" y="203200"/>
                  </a:lnTo>
                  <a:lnTo>
                    <a:pt x="1822828" y="0"/>
                  </a:lnTo>
                  <a:close/>
                </a:path>
              </a:pathLst>
            </a:custGeom>
            <a:solidFill>
              <a:srgbClr val="C1FF72"/>
            </a:solidFill>
          </p:spPr>
        </p:sp>
        <p:sp>
          <p:nvSpPr>
            <p:cNvPr name="TextBox 11" id="11"/>
            <p:cNvSpPr txBox="true"/>
            <p:nvPr/>
          </p:nvSpPr>
          <p:spPr>
            <a:xfrm>
              <a:off x="0" y="-38100"/>
              <a:ext cx="698500" cy="444500"/>
            </a:xfrm>
            <a:prstGeom prst="rect">
              <a:avLst/>
            </a:prstGeom>
          </p:spPr>
          <p:txBody>
            <a:bodyPr anchor="ctr" rtlCol="false" tIns="50800" lIns="50800" bIns="50800" rIns="50800"/>
            <a:lstStyle/>
            <a:p>
              <a:pPr algn="ctr">
                <a:lnSpc>
                  <a:spcPts val="2100"/>
                </a:lnSpc>
              </a:pPr>
            </a:p>
          </p:txBody>
        </p:sp>
      </p:grpSp>
      <p:sp>
        <p:nvSpPr>
          <p:cNvPr name="TextBox 12" id="12"/>
          <p:cNvSpPr txBox="true"/>
          <p:nvPr/>
        </p:nvSpPr>
        <p:spPr>
          <a:xfrm rot="0">
            <a:off x="183246" y="4338637"/>
            <a:ext cx="8322788" cy="1447800"/>
          </a:xfrm>
          <a:prstGeom prst="rect">
            <a:avLst/>
          </a:prstGeom>
        </p:spPr>
        <p:txBody>
          <a:bodyPr anchor="t" rtlCol="false" tIns="0" lIns="0" bIns="0" rIns="0">
            <a:spAutoFit/>
          </a:bodyPr>
          <a:lstStyle/>
          <a:p>
            <a:pPr>
              <a:lnSpc>
                <a:spcPts val="10199"/>
              </a:lnSpc>
            </a:pPr>
            <a:r>
              <a:rPr lang="en-US" sz="8499">
                <a:solidFill>
                  <a:srgbClr val="555658"/>
                </a:solidFill>
                <a:latin typeface="Copperplate Gothic 31 AB"/>
              </a:rPr>
              <a:t>GPU vs CPU </a:t>
            </a:r>
          </a:p>
        </p:txBody>
      </p:sp>
      <p:sp>
        <p:nvSpPr>
          <p:cNvPr name="TextBox 13" id="13"/>
          <p:cNvSpPr txBox="true"/>
          <p:nvPr/>
        </p:nvSpPr>
        <p:spPr>
          <a:xfrm rot="0">
            <a:off x="524499" y="6459863"/>
            <a:ext cx="4097134" cy="2024380"/>
          </a:xfrm>
          <a:prstGeom prst="rect">
            <a:avLst/>
          </a:prstGeom>
        </p:spPr>
        <p:txBody>
          <a:bodyPr anchor="t" rtlCol="false" tIns="0" lIns="0" bIns="0" rIns="0">
            <a:spAutoFit/>
          </a:bodyPr>
          <a:lstStyle/>
          <a:p>
            <a:pPr>
              <a:lnSpc>
                <a:spcPts val="3920"/>
              </a:lnSpc>
            </a:pPr>
            <a:r>
              <a:rPr lang="en-US" sz="2800">
                <a:solidFill>
                  <a:srgbClr val="000000"/>
                </a:solidFill>
                <a:latin typeface="Copperplate Gothic 29 BC"/>
              </a:rPr>
              <a:t>Advanced Algorithms performance  comparison and parallel implementation</a:t>
            </a:r>
          </a:p>
        </p:txBody>
      </p:sp>
      <p:grpSp>
        <p:nvGrpSpPr>
          <p:cNvPr name="Group 14" id="14"/>
          <p:cNvGrpSpPr/>
          <p:nvPr/>
        </p:nvGrpSpPr>
        <p:grpSpPr>
          <a:xfrm rot="765149">
            <a:off x="16898688" y="745973"/>
            <a:ext cx="6748162" cy="11656380"/>
            <a:chOff x="0" y="0"/>
            <a:chExt cx="1777294" cy="3069993"/>
          </a:xfrm>
        </p:grpSpPr>
        <p:sp>
          <p:nvSpPr>
            <p:cNvPr name="Freeform 15" id="15"/>
            <p:cNvSpPr/>
            <p:nvPr/>
          </p:nvSpPr>
          <p:spPr>
            <a:xfrm flipH="false" flipV="false" rot="0">
              <a:off x="0" y="0"/>
              <a:ext cx="1777294" cy="3069993"/>
            </a:xfrm>
            <a:custGeom>
              <a:avLst/>
              <a:gdLst/>
              <a:ahLst/>
              <a:cxnLst/>
              <a:rect r="r" b="b" t="t" l="l"/>
              <a:pathLst>
                <a:path h="3069993" w="1777294">
                  <a:moveTo>
                    <a:pt x="0" y="0"/>
                  </a:moveTo>
                  <a:lnTo>
                    <a:pt x="1777294" y="0"/>
                  </a:lnTo>
                  <a:lnTo>
                    <a:pt x="1777294" y="3069993"/>
                  </a:lnTo>
                  <a:lnTo>
                    <a:pt x="0" y="3069993"/>
                  </a:lnTo>
                  <a:close/>
                </a:path>
              </a:pathLst>
            </a:custGeom>
            <a:solidFill>
              <a:srgbClr val="7ED957"/>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7" id="17"/>
          <p:cNvGrpSpPr/>
          <p:nvPr/>
        </p:nvGrpSpPr>
        <p:grpSpPr>
          <a:xfrm rot="484692">
            <a:off x="17627604" y="932083"/>
            <a:ext cx="5290329" cy="10068480"/>
            <a:chOff x="0" y="0"/>
            <a:chExt cx="1393338" cy="2651781"/>
          </a:xfrm>
        </p:grpSpPr>
        <p:sp>
          <p:nvSpPr>
            <p:cNvPr name="Freeform 18" id="18"/>
            <p:cNvSpPr/>
            <p:nvPr/>
          </p:nvSpPr>
          <p:spPr>
            <a:xfrm flipH="false" flipV="false" rot="0">
              <a:off x="0" y="0"/>
              <a:ext cx="1393338" cy="2651781"/>
            </a:xfrm>
            <a:custGeom>
              <a:avLst/>
              <a:gdLst/>
              <a:ahLst/>
              <a:cxnLst/>
              <a:rect r="r" b="b" t="t" l="l"/>
              <a:pathLst>
                <a:path h="2651781" w="1393338">
                  <a:moveTo>
                    <a:pt x="0" y="0"/>
                  </a:moveTo>
                  <a:lnTo>
                    <a:pt x="1393338" y="0"/>
                  </a:lnTo>
                  <a:lnTo>
                    <a:pt x="1393338" y="2651781"/>
                  </a:lnTo>
                  <a:lnTo>
                    <a:pt x="0" y="2651781"/>
                  </a:lnTo>
                  <a:close/>
                </a:path>
              </a:pathLst>
            </a:custGeom>
            <a:solidFill>
              <a:srgbClr val="E4E4E4">
                <a:alpha val="87843"/>
              </a:srgbClr>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905814">
            <a:off x="6967522" y="-73038"/>
            <a:ext cx="11604799" cy="9431537"/>
          </a:xfrm>
          <a:custGeom>
            <a:avLst/>
            <a:gdLst/>
            <a:ahLst/>
            <a:cxnLst/>
            <a:rect r="r" b="b" t="t" l="l"/>
            <a:pathLst>
              <a:path h="9431537" w="11604799">
                <a:moveTo>
                  <a:pt x="11604799" y="0"/>
                </a:moveTo>
                <a:lnTo>
                  <a:pt x="0" y="0"/>
                </a:lnTo>
                <a:lnTo>
                  <a:pt x="0" y="9431536"/>
                </a:lnTo>
                <a:lnTo>
                  <a:pt x="11604799" y="9431536"/>
                </a:lnTo>
                <a:lnTo>
                  <a:pt x="11604799"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144593">
            <a:off x="2631891" y="-2267503"/>
            <a:ext cx="18827521" cy="18827521"/>
          </a:xfrm>
          <a:custGeom>
            <a:avLst/>
            <a:gdLst/>
            <a:ahLst/>
            <a:cxnLst/>
            <a:rect r="r" b="b" t="t" l="l"/>
            <a:pathLst>
              <a:path h="18827521" w="18827521">
                <a:moveTo>
                  <a:pt x="0" y="0"/>
                </a:moveTo>
                <a:lnTo>
                  <a:pt x="18827521" y="0"/>
                </a:lnTo>
                <a:lnTo>
                  <a:pt x="18827521" y="18827521"/>
                </a:lnTo>
                <a:lnTo>
                  <a:pt x="0" y="18827521"/>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765149">
            <a:off x="17629531" y="3623278"/>
            <a:ext cx="4906190" cy="8474665"/>
            <a:chOff x="0" y="0"/>
            <a:chExt cx="1777294" cy="3069993"/>
          </a:xfrm>
        </p:grpSpPr>
        <p:sp>
          <p:nvSpPr>
            <p:cNvPr name="Freeform 5" id="5"/>
            <p:cNvSpPr/>
            <p:nvPr/>
          </p:nvSpPr>
          <p:spPr>
            <a:xfrm flipH="false" flipV="false" rot="0">
              <a:off x="0" y="0"/>
              <a:ext cx="1777294" cy="3069993"/>
            </a:xfrm>
            <a:custGeom>
              <a:avLst/>
              <a:gdLst/>
              <a:ahLst/>
              <a:cxnLst/>
              <a:rect r="r" b="b" t="t" l="l"/>
              <a:pathLst>
                <a:path h="3069993" w="1777294">
                  <a:moveTo>
                    <a:pt x="0" y="0"/>
                  </a:moveTo>
                  <a:lnTo>
                    <a:pt x="1777294" y="0"/>
                  </a:lnTo>
                  <a:lnTo>
                    <a:pt x="1777294" y="3069993"/>
                  </a:lnTo>
                  <a:lnTo>
                    <a:pt x="0" y="3069993"/>
                  </a:lnTo>
                  <a:close/>
                </a:path>
              </a:pathLst>
            </a:custGeom>
            <a:solidFill>
              <a:srgbClr val="7ED957"/>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7" id="7"/>
          <p:cNvGrpSpPr/>
          <p:nvPr/>
        </p:nvGrpSpPr>
        <p:grpSpPr>
          <a:xfrm rot="484692">
            <a:off x="18078401" y="3877546"/>
            <a:ext cx="3846286" cy="7320197"/>
            <a:chOff x="0" y="0"/>
            <a:chExt cx="1393338" cy="2651781"/>
          </a:xfrm>
        </p:grpSpPr>
        <p:sp>
          <p:nvSpPr>
            <p:cNvPr name="Freeform 8" id="8"/>
            <p:cNvSpPr/>
            <p:nvPr/>
          </p:nvSpPr>
          <p:spPr>
            <a:xfrm flipH="false" flipV="false" rot="0">
              <a:off x="0" y="0"/>
              <a:ext cx="1393338" cy="2651781"/>
            </a:xfrm>
            <a:custGeom>
              <a:avLst/>
              <a:gdLst/>
              <a:ahLst/>
              <a:cxnLst/>
              <a:rect r="r" b="b" t="t" l="l"/>
              <a:pathLst>
                <a:path h="2651781" w="1393338">
                  <a:moveTo>
                    <a:pt x="0" y="0"/>
                  </a:moveTo>
                  <a:lnTo>
                    <a:pt x="1393338" y="0"/>
                  </a:lnTo>
                  <a:lnTo>
                    <a:pt x="1393338" y="2651781"/>
                  </a:lnTo>
                  <a:lnTo>
                    <a:pt x="0" y="2651781"/>
                  </a:lnTo>
                  <a:close/>
                </a:path>
              </a:pathLst>
            </a:custGeom>
            <a:solidFill>
              <a:srgbClr val="E4E4E4">
                <a:alpha val="87843"/>
              </a:srgbClr>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0" id="10"/>
          <p:cNvGrpSpPr/>
          <p:nvPr/>
        </p:nvGrpSpPr>
        <p:grpSpPr>
          <a:xfrm rot="765149">
            <a:off x="-4085924" y="-2536383"/>
            <a:ext cx="4906190" cy="8474665"/>
            <a:chOff x="0" y="0"/>
            <a:chExt cx="1777294" cy="3069993"/>
          </a:xfrm>
        </p:grpSpPr>
        <p:sp>
          <p:nvSpPr>
            <p:cNvPr name="Freeform 11" id="11"/>
            <p:cNvSpPr/>
            <p:nvPr/>
          </p:nvSpPr>
          <p:spPr>
            <a:xfrm flipH="false" flipV="false" rot="0">
              <a:off x="0" y="0"/>
              <a:ext cx="1777294" cy="3069993"/>
            </a:xfrm>
            <a:custGeom>
              <a:avLst/>
              <a:gdLst/>
              <a:ahLst/>
              <a:cxnLst/>
              <a:rect r="r" b="b" t="t" l="l"/>
              <a:pathLst>
                <a:path h="3069993" w="1777294">
                  <a:moveTo>
                    <a:pt x="0" y="0"/>
                  </a:moveTo>
                  <a:lnTo>
                    <a:pt x="1777294" y="0"/>
                  </a:lnTo>
                  <a:lnTo>
                    <a:pt x="1777294" y="3069993"/>
                  </a:lnTo>
                  <a:lnTo>
                    <a:pt x="0" y="3069993"/>
                  </a:lnTo>
                  <a:close/>
                </a:path>
              </a:pathLst>
            </a:custGeom>
            <a:solidFill>
              <a:srgbClr val="7ED957"/>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3" id="13"/>
          <p:cNvGrpSpPr/>
          <p:nvPr/>
        </p:nvGrpSpPr>
        <p:grpSpPr>
          <a:xfrm rot="484692">
            <a:off x="-3318157" y="-2911397"/>
            <a:ext cx="3846286" cy="7320197"/>
            <a:chOff x="0" y="0"/>
            <a:chExt cx="1393338" cy="2651781"/>
          </a:xfrm>
        </p:grpSpPr>
        <p:sp>
          <p:nvSpPr>
            <p:cNvPr name="Freeform 14" id="14"/>
            <p:cNvSpPr/>
            <p:nvPr/>
          </p:nvSpPr>
          <p:spPr>
            <a:xfrm flipH="false" flipV="false" rot="0">
              <a:off x="0" y="0"/>
              <a:ext cx="1393338" cy="2651781"/>
            </a:xfrm>
            <a:custGeom>
              <a:avLst/>
              <a:gdLst/>
              <a:ahLst/>
              <a:cxnLst/>
              <a:rect r="r" b="b" t="t" l="l"/>
              <a:pathLst>
                <a:path h="2651781" w="1393338">
                  <a:moveTo>
                    <a:pt x="0" y="0"/>
                  </a:moveTo>
                  <a:lnTo>
                    <a:pt x="1393338" y="0"/>
                  </a:lnTo>
                  <a:lnTo>
                    <a:pt x="1393338" y="2651781"/>
                  </a:lnTo>
                  <a:lnTo>
                    <a:pt x="0" y="2651781"/>
                  </a:lnTo>
                  <a:close/>
                </a:path>
              </a:pathLst>
            </a:custGeom>
            <a:solidFill>
              <a:srgbClr val="E4E4E4">
                <a:alpha val="87843"/>
              </a:srgbClr>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6" id="16"/>
          <p:cNvGrpSpPr/>
          <p:nvPr/>
        </p:nvGrpSpPr>
        <p:grpSpPr>
          <a:xfrm rot="0">
            <a:off x="1028700" y="1028700"/>
            <a:ext cx="16230600" cy="8229600"/>
            <a:chOff x="0" y="0"/>
            <a:chExt cx="4274726" cy="2167467"/>
          </a:xfrm>
        </p:grpSpPr>
        <p:sp>
          <p:nvSpPr>
            <p:cNvPr name="Freeform 17" id="17"/>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4E4E4"/>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19" id="19"/>
          <p:cNvSpPr/>
          <p:nvPr/>
        </p:nvSpPr>
        <p:spPr>
          <a:xfrm flipH="false" flipV="false" rot="0">
            <a:off x="828788" y="2343264"/>
            <a:ext cx="5986514" cy="6111320"/>
          </a:xfrm>
          <a:custGeom>
            <a:avLst/>
            <a:gdLst/>
            <a:ahLst/>
            <a:cxnLst/>
            <a:rect r="r" b="b" t="t" l="l"/>
            <a:pathLst>
              <a:path h="6111320" w="5986514">
                <a:moveTo>
                  <a:pt x="0" y="0"/>
                </a:moveTo>
                <a:lnTo>
                  <a:pt x="5986514" y="0"/>
                </a:lnTo>
                <a:lnTo>
                  <a:pt x="5986514" y="6111320"/>
                </a:lnTo>
                <a:lnTo>
                  <a:pt x="0" y="6111320"/>
                </a:lnTo>
                <a:lnTo>
                  <a:pt x="0" y="0"/>
                </a:lnTo>
                <a:close/>
              </a:path>
            </a:pathLst>
          </a:custGeom>
          <a:blipFill>
            <a:blip r:embed="rId6"/>
            <a:stretch>
              <a:fillRect l="-51839" t="0" r="-47626" b="-9908"/>
            </a:stretch>
          </a:blipFill>
        </p:spPr>
      </p:sp>
      <p:sp>
        <p:nvSpPr>
          <p:cNvPr name="TextBox 20" id="20"/>
          <p:cNvSpPr txBox="true"/>
          <p:nvPr/>
        </p:nvSpPr>
        <p:spPr>
          <a:xfrm rot="0">
            <a:off x="1146040" y="1558074"/>
            <a:ext cx="5669261" cy="689611"/>
          </a:xfrm>
          <a:prstGeom prst="rect">
            <a:avLst/>
          </a:prstGeom>
        </p:spPr>
        <p:txBody>
          <a:bodyPr anchor="t" rtlCol="false" tIns="0" lIns="0" bIns="0" rIns="0">
            <a:spAutoFit/>
          </a:bodyPr>
          <a:lstStyle/>
          <a:p>
            <a:pPr algn="just">
              <a:lnSpc>
                <a:spcPts val="5039"/>
              </a:lnSpc>
            </a:pPr>
            <a:r>
              <a:rPr lang="en-US" sz="3599">
                <a:solidFill>
                  <a:srgbClr val="000000"/>
                </a:solidFill>
                <a:latin typeface="Copperplate Gothic 31 AB"/>
              </a:rPr>
              <a:t>GPU Architecture</a:t>
            </a:r>
          </a:p>
        </p:txBody>
      </p:sp>
      <p:sp>
        <p:nvSpPr>
          <p:cNvPr name="TextBox 21" id="21"/>
          <p:cNvSpPr txBox="true"/>
          <p:nvPr/>
        </p:nvSpPr>
        <p:spPr>
          <a:xfrm rot="0">
            <a:off x="7075956" y="7196966"/>
            <a:ext cx="9920188" cy="1891030"/>
          </a:xfrm>
          <a:prstGeom prst="rect">
            <a:avLst/>
          </a:prstGeom>
        </p:spPr>
        <p:txBody>
          <a:bodyPr anchor="t" rtlCol="false" tIns="0" lIns="0" bIns="0" rIns="0">
            <a:spAutoFit/>
          </a:bodyPr>
          <a:lstStyle/>
          <a:p>
            <a:pPr algn="just">
              <a:lnSpc>
                <a:spcPts val="4200"/>
              </a:lnSpc>
            </a:pPr>
            <a:r>
              <a:rPr lang="en-US" sz="3000">
                <a:solidFill>
                  <a:srgbClr val="555658"/>
                </a:solidFill>
                <a:latin typeface="Canva Sans 3 Bold"/>
              </a:rPr>
              <a:t>SIMD(Single Instruction, Multiple Data )</a:t>
            </a:r>
            <a:r>
              <a:rPr lang="en-US" sz="3000">
                <a:solidFill>
                  <a:srgbClr val="555658"/>
                </a:solidFill>
                <a:latin typeface="Canva Sans 3"/>
              </a:rPr>
              <a:t>: </a:t>
            </a:r>
          </a:p>
          <a:p>
            <a:pPr algn="just">
              <a:lnSpc>
                <a:spcPts val="3639"/>
              </a:lnSpc>
            </a:pPr>
            <a:r>
              <a:rPr lang="en-US" sz="2599">
                <a:solidFill>
                  <a:srgbClr val="555658"/>
                </a:solidFill>
                <a:latin typeface="Canva Sans 3"/>
              </a:rPr>
              <a:t>GPUs employ SIMD architecture for parallel processing of large datasets, executing instructions simultaneously on different data.</a:t>
            </a:r>
          </a:p>
        </p:txBody>
      </p:sp>
      <p:sp>
        <p:nvSpPr>
          <p:cNvPr name="TextBox 22" id="22"/>
          <p:cNvSpPr txBox="true"/>
          <p:nvPr/>
        </p:nvSpPr>
        <p:spPr>
          <a:xfrm rot="0">
            <a:off x="7075956" y="1322959"/>
            <a:ext cx="9920188" cy="1433830"/>
          </a:xfrm>
          <a:prstGeom prst="rect">
            <a:avLst/>
          </a:prstGeom>
        </p:spPr>
        <p:txBody>
          <a:bodyPr anchor="t" rtlCol="false" tIns="0" lIns="0" bIns="0" rIns="0">
            <a:spAutoFit/>
          </a:bodyPr>
          <a:lstStyle/>
          <a:p>
            <a:pPr algn="just">
              <a:lnSpc>
                <a:spcPts val="4200"/>
              </a:lnSpc>
            </a:pPr>
            <a:r>
              <a:rPr lang="en-US" sz="3000">
                <a:solidFill>
                  <a:srgbClr val="555658"/>
                </a:solidFill>
                <a:latin typeface="Canva Sans 3 Bold"/>
              </a:rPr>
              <a:t>Memory Hierarchy:</a:t>
            </a:r>
          </a:p>
          <a:p>
            <a:pPr algn="just">
              <a:lnSpc>
                <a:spcPts val="3639"/>
              </a:lnSpc>
            </a:pPr>
            <a:r>
              <a:rPr lang="en-US" sz="2599">
                <a:solidFill>
                  <a:srgbClr val="555658"/>
                </a:solidFill>
                <a:latin typeface="Canva Sans 3"/>
              </a:rPr>
              <a:t>GPUs have on-chip shared memory, registers for fast data access per core, and memory (VRAM) for data storage.</a:t>
            </a:r>
          </a:p>
        </p:txBody>
      </p:sp>
      <p:sp>
        <p:nvSpPr>
          <p:cNvPr name="TextBox 23" id="23"/>
          <p:cNvSpPr txBox="true"/>
          <p:nvPr/>
        </p:nvSpPr>
        <p:spPr>
          <a:xfrm rot="0">
            <a:off x="7075956" y="3128710"/>
            <a:ext cx="9920188" cy="1433830"/>
          </a:xfrm>
          <a:prstGeom prst="rect">
            <a:avLst/>
          </a:prstGeom>
        </p:spPr>
        <p:txBody>
          <a:bodyPr anchor="t" rtlCol="false" tIns="0" lIns="0" bIns="0" rIns="0">
            <a:spAutoFit/>
          </a:bodyPr>
          <a:lstStyle/>
          <a:p>
            <a:pPr algn="just">
              <a:lnSpc>
                <a:spcPts val="4200"/>
              </a:lnSpc>
            </a:pPr>
            <a:r>
              <a:rPr lang="en-US" sz="3000">
                <a:solidFill>
                  <a:srgbClr val="555658"/>
                </a:solidFill>
                <a:latin typeface="Canva Sans 3 Bold"/>
              </a:rPr>
              <a:t>Cores:</a:t>
            </a:r>
            <a:r>
              <a:rPr lang="en-US" sz="3000">
                <a:solidFill>
                  <a:srgbClr val="555658"/>
                </a:solidFill>
                <a:latin typeface="Canva Sans 3"/>
              </a:rPr>
              <a:t> </a:t>
            </a:r>
          </a:p>
          <a:p>
            <a:pPr algn="just">
              <a:lnSpc>
                <a:spcPts val="3639"/>
              </a:lnSpc>
            </a:pPr>
            <a:r>
              <a:rPr lang="en-US" sz="2599">
                <a:solidFill>
                  <a:srgbClr val="555658"/>
                </a:solidFill>
                <a:latin typeface="Canva Sans 3"/>
              </a:rPr>
              <a:t>GPUs have numerous smaller, power-efficient cores, which collectively deliver high computational power.</a:t>
            </a:r>
          </a:p>
        </p:txBody>
      </p:sp>
      <p:sp>
        <p:nvSpPr>
          <p:cNvPr name="TextBox 24" id="24"/>
          <p:cNvSpPr txBox="true"/>
          <p:nvPr/>
        </p:nvSpPr>
        <p:spPr>
          <a:xfrm rot="0">
            <a:off x="7075956" y="4934461"/>
            <a:ext cx="9920188" cy="1891030"/>
          </a:xfrm>
          <a:prstGeom prst="rect">
            <a:avLst/>
          </a:prstGeom>
        </p:spPr>
        <p:txBody>
          <a:bodyPr anchor="t" rtlCol="false" tIns="0" lIns="0" bIns="0" rIns="0">
            <a:spAutoFit/>
          </a:bodyPr>
          <a:lstStyle/>
          <a:p>
            <a:pPr algn="just">
              <a:lnSpc>
                <a:spcPts val="4200"/>
              </a:lnSpc>
            </a:pPr>
            <a:r>
              <a:rPr lang="en-US" sz="3000">
                <a:solidFill>
                  <a:srgbClr val="555658"/>
                </a:solidFill>
                <a:latin typeface="Canva Sans 3 Bold"/>
              </a:rPr>
              <a:t>Memory Bandwidth:</a:t>
            </a:r>
          </a:p>
          <a:p>
            <a:pPr algn="just">
              <a:lnSpc>
                <a:spcPts val="3639"/>
              </a:lnSpc>
            </a:pPr>
            <a:r>
              <a:rPr lang="en-US" sz="2599">
                <a:solidFill>
                  <a:srgbClr val="555658"/>
                </a:solidFill>
                <a:latin typeface="Canva Sans 3 Bold"/>
              </a:rPr>
              <a:t> </a:t>
            </a:r>
            <a:r>
              <a:rPr lang="en-US" sz="2599">
                <a:solidFill>
                  <a:srgbClr val="555658"/>
                </a:solidFill>
                <a:latin typeface="Canva Sans 3"/>
              </a:rPr>
              <a:t>GPUs prioritize memory bandwidth with wider buses and higher clock speeds, ensuring high throughput and reducing data transfer bottlenecks.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35391" y="-3666549"/>
            <a:ext cx="17617704" cy="17617704"/>
          </a:xfrm>
          <a:custGeom>
            <a:avLst/>
            <a:gdLst/>
            <a:ahLst/>
            <a:cxnLst/>
            <a:rect r="r" b="b" t="t" l="l"/>
            <a:pathLst>
              <a:path h="17617704" w="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193973">
            <a:off x="-622325" y="270240"/>
            <a:ext cx="19809443" cy="11813631"/>
          </a:xfrm>
          <a:custGeom>
            <a:avLst/>
            <a:gdLst/>
            <a:ahLst/>
            <a:cxnLst/>
            <a:rect r="r" b="b" t="t" l="l"/>
            <a:pathLst>
              <a:path h="11813631" w="19809443">
                <a:moveTo>
                  <a:pt x="0" y="0"/>
                </a:moveTo>
                <a:lnTo>
                  <a:pt x="19809443" y="0"/>
                </a:lnTo>
                <a:lnTo>
                  <a:pt x="19809443" y="11813631"/>
                </a:lnTo>
                <a:lnTo>
                  <a:pt x="0" y="118136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43176" y="654173"/>
            <a:ext cx="7601361" cy="9271249"/>
            <a:chOff x="0" y="0"/>
            <a:chExt cx="2002005" cy="2441810"/>
          </a:xfrm>
        </p:grpSpPr>
        <p:sp>
          <p:nvSpPr>
            <p:cNvPr name="Freeform 5" id="5"/>
            <p:cNvSpPr/>
            <p:nvPr/>
          </p:nvSpPr>
          <p:spPr>
            <a:xfrm flipH="false" flipV="false" rot="0">
              <a:off x="0" y="0"/>
              <a:ext cx="2002005" cy="2441810"/>
            </a:xfrm>
            <a:custGeom>
              <a:avLst/>
              <a:gdLst/>
              <a:ahLst/>
              <a:cxnLst/>
              <a:rect r="r" b="b" t="t" l="l"/>
              <a:pathLst>
                <a:path h="2441810" w="2002005">
                  <a:moveTo>
                    <a:pt x="20370" y="0"/>
                  </a:moveTo>
                  <a:lnTo>
                    <a:pt x="1981635" y="0"/>
                  </a:lnTo>
                  <a:cubicBezTo>
                    <a:pt x="1987037" y="0"/>
                    <a:pt x="1992218" y="2146"/>
                    <a:pt x="1996038" y="5966"/>
                  </a:cubicBezTo>
                  <a:cubicBezTo>
                    <a:pt x="1999858" y="9786"/>
                    <a:pt x="2002005" y="14967"/>
                    <a:pt x="2002005" y="20370"/>
                  </a:cubicBezTo>
                  <a:lnTo>
                    <a:pt x="2002005" y="2421440"/>
                  </a:lnTo>
                  <a:cubicBezTo>
                    <a:pt x="2002005" y="2426843"/>
                    <a:pt x="1999858" y="2432024"/>
                    <a:pt x="1996038" y="2435844"/>
                  </a:cubicBezTo>
                  <a:cubicBezTo>
                    <a:pt x="1992218" y="2439664"/>
                    <a:pt x="1987037" y="2441810"/>
                    <a:pt x="1981635" y="2441810"/>
                  </a:cubicBezTo>
                  <a:lnTo>
                    <a:pt x="20370" y="2441810"/>
                  </a:lnTo>
                  <a:cubicBezTo>
                    <a:pt x="14967" y="2441810"/>
                    <a:pt x="9786" y="2439664"/>
                    <a:pt x="5966" y="2435844"/>
                  </a:cubicBezTo>
                  <a:cubicBezTo>
                    <a:pt x="2146" y="2432024"/>
                    <a:pt x="0" y="2426843"/>
                    <a:pt x="0" y="2421440"/>
                  </a:cubicBezTo>
                  <a:lnTo>
                    <a:pt x="0" y="20370"/>
                  </a:lnTo>
                  <a:cubicBezTo>
                    <a:pt x="0" y="14967"/>
                    <a:pt x="2146" y="9786"/>
                    <a:pt x="5966" y="5966"/>
                  </a:cubicBezTo>
                  <a:cubicBezTo>
                    <a:pt x="9786" y="2146"/>
                    <a:pt x="14967" y="0"/>
                    <a:pt x="20370" y="0"/>
                  </a:cubicBezTo>
                  <a:close/>
                </a:path>
              </a:pathLst>
            </a:custGeom>
            <a:solidFill>
              <a:srgbClr val="E4E4E4"/>
            </a:solidFill>
            <a:ln w="9525">
              <a:solidFill>
                <a:srgbClr val="000000"/>
              </a:solidFill>
            </a:ln>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AutoShape 7" id="7"/>
          <p:cNvSpPr/>
          <p:nvPr/>
        </p:nvSpPr>
        <p:spPr>
          <a:xfrm flipH="true" flipV="true">
            <a:off x="-7578278" y="2254278"/>
            <a:ext cx="15156557" cy="0"/>
          </a:xfrm>
          <a:prstGeom prst="line">
            <a:avLst/>
          </a:prstGeom>
          <a:ln cap="flat" w="76200">
            <a:solidFill>
              <a:srgbClr val="00BF63"/>
            </a:solidFill>
            <a:prstDash val="solid"/>
            <a:headEnd type="none" len="sm" w="sm"/>
            <a:tailEnd type="none" len="sm" w="sm"/>
          </a:ln>
        </p:spPr>
      </p:sp>
      <p:grpSp>
        <p:nvGrpSpPr>
          <p:cNvPr name="Group 8" id="8"/>
          <p:cNvGrpSpPr/>
          <p:nvPr/>
        </p:nvGrpSpPr>
        <p:grpSpPr>
          <a:xfrm rot="0">
            <a:off x="1638100" y="2550484"/>
            <a:ext cx="6411513" cy="7253142"/>
            <a:chOff x="0" y="0"/>
            <a:chExt cx="8548684" cy="9670856"/>
          </a:xfrm>
        </p:grpSpPr>
        <p:grpSp>
          <p:nvGrpSpPr>
            <p:cNvPr name="Group 9" id="9"/>
            <p:cNvGrpSpPr/>
            <p:nvPr/>
          </p:nvGrpSpPr>
          <p:grpSpPr>
            <a:xfrm rot="0">
              <a:off x="0" y="0"/>
              <a:ext cx="8548684" cy="9670856"/>
              <a:chOff x="0" y="0"/>
              <a:chExt cx="1187661" cy="1343564"/>
            </a:xfrm>
          </p:grpSpPr>
          <p:sp>
            <p:nvSpPr>
              <p:cNvPr name="Freeform 10" id="10"/>
              <p:cNvSpPr/>
              <p:nvPr/>
            </p:nvSpPr>
            <p:spPr>
              <a:xfrm flipH="false" flipV="false" rot="0">
                <a:off x="0" y="0"/>
                <a:ext cx="1187661" cy="1343564"/>
              </a:xfrm>
              <a:custGeom>
                <a:avLst/>
                <a:gdLst/>
                <a:ahLst/>
                <a:cxnLst/>
                <a:rect r="r" b="b" t="t" l="l"/>
                <a:pathLst>
                  <a:path h="1343564" w="1187661">
                    <a:moveTo>
                      <a:pt x="0" y="0"/>
                    </a:moveTo>
                    <a:lnTo>
                      <a:pt x="1187661" y="0"/>
                    </a:lnTo>
                    <a:lnTo>
                      <a:pt x="1187661" y="1343564"/>
                    </a:lnTo>
                    <a:lnTo>
                      <a:pt x="0" y="1343564"/>
                    </a:lnTo>
                    <a:close/>
                  </a:path>
                </a:pathLst>
              </a:custGeom>
              <a:solidFill>
                <a:srgbClr val="000000">
                  <a:alpha val="0"/>
                </a:srgbClr>
              </a:solidFill>
              <a:ln w="38100">
                <a:solidFill>
                  <a:srgbClr val="000000"/>
                </a:solidFill>
              </a:ln>
            </p:spPr>
          </p:sp>
          <p:sp>
            <p:nvSpPr>
              <p:cNvPr name="TextBox 11" id="11"/>
              <p:cNvSpPr txBox="true"/>
              <p:nvPr/>
            </p:nvSpPr>
            <p:spPr>
              <a:xfrm>
                <a:off x="0" y="-28575"/>
                <a:ext cx="812800" cy="841375"/>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94939" y="211593"/>
              <a:ext cx="1830887" cy="2908953"/>
              <a:chOff x="0" y="0"/>
              <a:chExt cx="213855" cy="339777"/>
            </a:xfrm>
          </p:grpSpPr>
          <p:sp>
            <p:nvSpPr>
              <p:cNvPr name="Freeform 13" id="13"/>
              <p:cNvSpPr/>
              <p:nvPr/>
            </p:nvSpPr>
            <p:spPr>
              <a:xfrm flipH="false" flipV="false" rot="0">
                <a:off x="0" y="0"/>
                <a:ext cx="213855" cy="339777"/>
              </a:xfrm>
              <a:custGeom>
                <a:avLst/>
                <a:gdLst/>
                <a:ahLst/>
                <a:cxnLst/>
                <a:rect r="r" b="b" t="t" l="l"/>
                <a:pathLst>
                  <a:path h="339777" w="213855">
                    <a:moveTo>
                      <a:pt x="0" y="0"/>
                    </a:moveTo>
                    <a:lnTo>
                      <a:pt x="213855" y="0"/>
                    </a:lnTo>
                    <a:lnTo>
                      <a:pt x="213855" y="339777"/>
                    </a:lnTo>
                    <a:lnTo>
                      <a:pt x="0" y="339777"/>
                    </a:lnTo>
                    <a:close/>
                  </a:path>
                </a:pathLst>
              </a:custGeom>
              <a:solidFill>
                <a:srgbClr val="0CC0DF"/>
              </a:solidFill>
            </p:spPr>
          </p:sp>
          <p:sp>
            <p:nvSpPr>
              <p:cNvPr name="TextBox 14" id="14"/>
              <p:cNvSpPr txBox="true"/>
              <p:nvPr/>
            </p:nvSpPr>
            <p:spPr>
              <a:xfrm>
                <a:off x="0" y="-28575"/>
                <a:ext cx="812800" cy="841375"/>
              </a:xfrm>
              <a:prstGeom prst="rect">
                <a:avLst/>
              </a:prstGeom>
            </p:spPr>
            <p:txBody>
              <a:bodyPr anchor="ctr" rtlCol="false" tIns="50800" lIns="50800" bIns="50800" rIns="50800"/>
              <a:lstStyle/>
              <a:p>
                <a:pPr algn="ctr">
                  <a:lnSpc>
                    <a:spcPts val="1960"/>
                  </a:lnSpc>
                </a:pPr>
                <a:r>
                  <a:rPr lang="en-US" sz="1400">
                    <a:solidFill>
                      <a:srgbClr val="FFFFFF"/>
                    </a:solidFill>
                    <a:latin typeface="Canva Sans 3"/>
                  </a:rPr>
                  <a:t>control</a:t>
                </a:r>
              </a:p>
              <a:p>
                <a:pPr algn="ctr">
                  <a:lnSpc>
                    <a:spcPts val="1960"/>
                  </a:lnSpc>
                </a:pPr>
                <a:r>
                  <a:rPr lang="en-US" sz="1400">
                    <a:solidFill>
                      <a:srgbClr val="FFFFFF"/>
                    </a:solidFill>
                    <a:latin typeface="Canva Sans 3"/>
                  </a:rPr>
                  <a:t>unit</a:t>
                </a:r>
              </a:p>
              <a:p>
                <a:pPr algn="ctr">
                  <a:lnSpc>
                    <a:spcPts val="1960"/>
                  </a:lnSpc>
                  <a:spcBef>
                    <a:spcPct val="0"/>
                  </a:spcBef>
                </a:pPr>
                <a:r>
                  <a:rPr lang="en-US" sz="1400">
                    <a:solidFill>
                      <a:srgbClr val="FFFFFF"/>
                    </a:solidFill>
                    <a:latin typeface="Canva Sans 3"/>
                  </a:rPr>
                  <a:t>(CU)</a:t>
                </a:r>
              </a:p>
            </p:txBody>
          </p:sp>
        </p:grpSp>
        <p:grpSp>
          <p:nvGrpSpPr>
            <p:cNvPr name="Group 15" id="15"/>
            <p:cNvGrpSpPr/>
            <p:nvPr/>
          </p:nvGrpSpPr>
          <p:grpSpPr>
            <a:xfrm rot="0">
              <a:off x="2025826" y="215141"/>
              <a:ext cx="2186686" cy="1966348"/>
              <a:chOff x="0" y="0"/>
              <a:chExt cx="255413" cy="229677"/>
            </a:xfrm>
          </p:grpSpPr>
          <p:sp>
            <p:nvSpPr>
              <p:cNvPr name="Freeform 16" id="16"/>
              <p:cNvSpPr/>
              <p:nvPr/>
            </p:nvSpPr>
            <p:spPr>
              <a:xfrm flipH="false" flipV="false" rot="0">
                <a:off x="0" y="0"/>
                <a:ext cx="255413" cy="229677"/>
              </a:xfrm>
              <a:custGeom>
                <a:avLst/>
                <a:gdLst/>
                <a:ahLst/>
                <a:cxnLst/>
                <a:rect r="r" b="b" t="t" l="l"/>
                <a:pathLst>
                  <a:path h="229677" w="255413">
                    <a:moveTo>
                      <a:pt x="0" y="0"/>
                    </a:moveTo>
                    <a:lnTo>
                      <a:pt x="255413" y="0"/>
                    </a:lnTo>
                    <a:lnTo>
                      <a:pt x="255413" y="229677"/>
                    </a:lnTo>
                    <a:lnTo>
                      <a:pt x="0" y="229677"/>
                    </a:lnTo>
                    <a:close/>
                  </a:path>
                </a:pathLst>
              </a:custGeom>
              <a:solidFill>
                <a:srgbClr val="004AAD"/>
              </a:solidFill>
            </p:spPr>
          </p:sp>
          <p:sp>
            <p:nvSpPr>
              <p:cNvPr name="TextBox 17" id="17"/>
              <p:cNvSpPr txBox="true"/>
              <p:nvPr/>
            </p:nvSpPr>
            <p:spPr>
              <a:xfrm>
                <a:off x="0" y="-28575"/>
                <a:ext cx="812800" cy="841375"/>
              </a:xfrm>
              <a:prstGeom prst="rect">
                <a:avLst/>
              </a:prstGeom>
            </p:spPr>
            <p:txBody>
              <a:bodyPr anchor="ctr" rtlCol="false" tIns="50800" lIns="50800" bIns="50800" rIns="50800"/>
              <a:lstStyle/>
              <a:p>
                <a:pPr algn="ctr">
                  <a:lnSpc>
                    <a:spcPts val="1960"/>
                  </a:lnSpc>
                  <a:spcBef>
                    <a:spcPct val="0"/>
                  </a:spcBef>
                </a:pPr>
                <a:r>
                  <a:rPr lang="en-US" sz="1400">
                    <a:solidFill>
                      <a:srgbClr val="FFFFFF"/>
                    </a:solidFill>
                    <a:latin typeface="Canva Sans 3"/>
                  </a:rPr>
                  <a:t>CPU CORE</a:t>
                </a:r>
              </a:p>
            </p:txBody>
          </p:sp>
        </p:grpSp>
        <p:grpSp>
          <p:nvGrpSpPr>
            <p:cNvPr name="Group 18" id="18"/>
            <p:cNvGrpSpPr/>
            <p:nvPr/>
          </p:nvGrpSpPr>
          <p:grpSpPr>
            <a:xfrm rot="0">
              <a:off x="2025826" y="2181488"/>
              <a:ext cx="2186686" cy="939058"/>
              <a:chOff x="0" y="0"/>
              <a:chExt cx="255413" cy="109686"/>
            </a:xfrm>
          </p:grpSpPr>
          <p:sp>
            <p:nvSpPr>
              <p:cNvPr name="Freeform 19" id="19"/>
              <p:cNvSpPr/>
              <p:nvPr/>
            </p:nvSpPr>
            <p:spPr>
              <a:xfrm flipH="false" flipV="false" rot="0">
                <a:off x="0" y="0"/>
                <a:ext cx="255413" cy="109686"/>
              </a:xfrm>
              <a:custGeom>
                <a:avLst/>
                <a:gdLst/>
                <a:ahLst/>
                <a:cxnLst/>
                <a:rect r="r" b="b" t="t" l="l"/>
                <a:pathLst>
                  <a:path h="109686" w="255413">
                    <a:moveTo>
                      <a:pt x="0" y="0"/>
                    </a:moveTo>
                    <a:lnTo>
                      <a:pt x="255413" y="0"/>
                    </a:lnTo>
                    <a:lnTo>
                      <a:pt x="255413" y="109686"/>
                    </a:lnTo>
                    <a:lnTo>
                      <a:pt x="0" y="109686"/>
                    </a:lnTo>
                    <a:close/>
                  </a:path>
                </a:pathLst>
              </a:custGeom>
              <a:solidFill>
                <a:srgbClr val="C1FF72"/>
              </a:solidFill>
            </p:spPr>
          </p:sp>
          <p:sp>
            <p:nvSpPr>
              <p:cNvPr name="TextBox 20" id="20"/>
              <p:cNvSpPr txBox="true"/>
              <p:nvPr/>
            </p:nvSpPr>
            <p:spPr>
              <a:xfrm>
                <a:off x="0" y="-28575"/>
                <a:ext cx="812800" cy="841375"/>
              </a:xfrm>
              <a:prstGeom prst="rect">
                <a:avLst/>
              </a:prstGeom>
            </p:spPr>
            <p:txBody>
              <a:bodyPr anchor="ctr" rtlCol="false" tIns="50800" lIns="50800" bIns="50800" rIns="50800"/>
              <a:lstStyle/>
              <a:p>
                <a:pPr algn="ctr">
                  <a:lnSpc>
                    <a:spcPts val="1960"/>
                  </a:lnSpc>
                  <a:spcBef>
                    <a:spcPct val="0"/>
                  </a:spcBef>
                </a:pPr>
                <a:r>
                  <a:rPr lang="en-US" sz="1400">
                    <a:solidFill>
                      <a:srgbClr val="737373"/>
                    </a:solidFill>
                    <a:latin typeface="Canva Sans 3"/>
                  </a:rPr>
                  <a:t>L1 cache</a:t>
                </a:r>
              </a:p>
            </p:txBody>
          </p:sp>
        </p:grpSp>
        <p:grpSp>
          <p:nvGrpSpPr>
            <p:cNvPr name="Group 21" id="21"/>
            <p:cNvGrpSpPr/>
            <p:nvPr/>
          </p:nvGrpSpPr>
          <p:grpSpPr>
            <a:xfrm rot="0">
              <a:off x="194939" y="7358066"/>
              <a:ext cx="8156114" cy="1015201"/>
              <a:chOff x="0" y="0"/>
              <a:chExt cx="952666" cy="118579"/>
            </a:xfrm>
          </p:grpSpPr>
          <p:sp>
            <p:nvSpPr>
              <p:cNvPr name="Freeform 22" id="22"/>
              <p:cNvSpPr/>
              <p:nvPr/>
            </p:nvSpPr>
            <p:spPr>
              <a:xfrm flipH="false" flipV="false" rot="0">
                <a:off x="0" y="0"/>
                <a:ext cx="952666" cy="118579"/>
              </a:xfrm>
              <a:custGeom>
                <a:avLst/>
                <a:gdLst/>
                <a:ahLst/>
                <a:cxnLst/>
                <a:rect r="r" b="b" t="t" l="l"/>
                <a:pathLst>
                  <a:path h="118579" w="952666">
                    <a:moveTo>
                      <a:pt x="0" y="0"/>
                    </a:moveTo>
                    <a:lnTo>
                      <a:pt x="952666" y="0"/>
                    </a:lnTo>
                    <a:lnTo>
                      <a:pt x="952666" y="118579"/>
                    </a:lnTo>
                    <a:lnTo>
                      <a:pt x="0" y="118579"/>
                    </a:lnTo>
                    <a:close/>
                  </a:path>
                </a:pathLst>
              </a:custGeom>
              <a:solidFill>
                <a:srgbClr val="737373"/>
              </a:solidFill>
            </p:spPr>
          </p:sp>
          <p:sp>
            <p:nvSpPr>
              <p:cNvPr name="TextBox 23" id="23"/>
              <p:cNvSpPr txBox="true"/>
              <p:nvPr/>
            </p:nvSpPr>
            <p:spPr>
              <a:xfrm>
                <a:off x="0" y="-28575"/>
                <a:ext cx="812800" cy="841375"/>
              </a:xfrm>
              <a:prstGeom prst="rect">
                <a:avLst/>
              </a:prstGeom>
            </p:spPr>
            <p:txBody>
              <a:bodyPr anchor="ctr" rtlCol="false" tIns="50800" lIns="50800" bIns="50800" rIns="50800"/>
              <a:lstStyle/>
              <a:p>
                <a:pPr algn="ctr">
                  <a:lnSpc>
                    <a:spcPts val="1960"/>
                  </a:lnSpc>
                  <a:spcBef>
                    <a:spcPct val="0"/>
                  </a:spcBef>
                </a:pPr>
                <a:r>
                  <a:rPr lang="en-US" sz="1400">
                    <a:solidFill>
                      <a:srgbClr val="FFFFFF"/>
                    </a:solidFill>
                    <a:latin typeface="Canva Sans 3"/>
                  </a:rPr>
                  <a:t>L3 cache</a:t>
                </a:r>
              </a:p>
            </p:txBody>
          </p:sp>
        </p:grpSp>
        <p:grpSp>
          <p:nvGrpSpPr>
            <p:cNvPr name="Group 24" id="24"/>
            <p:cNvGrpSpPr/>
            <p:nvPr/>
          </p:nvGrpSpPr>
          <p:grpSpPr>
            <a:xfrm rot="0">
              <a:off x="194939" y="8481035"/>
              <a:ext cx="8156114" cy="987884"/>
              <a:chOff x="0" y="0"/>
              <a:chExt cx="952666" cy="115389"/>
            </a:xfrm>
          </p:grpSpPr>
          <p:sp>
            <p:nvSpPr>
              <p:cNvPr name="Freeform 25" id="25"/>
              <p:cNvSpPr/>
              <p:nvPr/>
            </p:nvSpPr>
            <p:spPr>
              <a:xfrm flipH="false" flipV="false" rot="0">
                <a:off x="0" y="0"/>
                <a:ext cx="952666" cy="115389"/>
              </a:xfrm>
              <a:custGeom>
                <a:avLst/>
                <a:gdLst/>
                <a:ahLst/>
                <a:cxnLst/>
                <a:rect r="r" b="b" t="t" l="l"/>
                <a:pathLst>
                  <a:path h="115389" w="952666">
                    <a:moveTo>
                      <a:pt x="0" y="0"/>
                    </a:moveTo>
                    <a:lnTo>
                      <a:pt x="952666" y="0"/>
                    </a:lnTo>
                    <a:lnTo>
                      <a:pt x="952666" y="115389"/>
                    </a:lnTo>
                    <a:lnTo>
                      <a:pt x="0" y="115389"/>
                    </a:lnTo>
                    <a:close/>
                  </a:path>
                </a:pathLst>
              </a:custGeom>
              <a:solidFill>
                <a:srgbClr val="FFBD59"/>
              </a:solidFill>
            </p:spPr>
          </p:sp>
          <p:sp>
            <p:nvSpPr>
              <p:cNvPr name="TextBox 26" id="26"/>
              <p:cNvSpPr txBox="true"/>
              <p:nvPr/>
            </p:nvSpPr>
            <p:spPr>
              <a:xfrm>
                <a:off x="0" y="-28575"/>
                <a:ext cx="812800" cy="841375"/>
              </a:xfrm>
              <a:prstGeom prst="rect">
                <a:avLst/>
              </a:prstGeom>
            </p:spPr>
            <p:txBody>
              <a:bodyPr anchor="ctr" rtlCol="false" tIns="50800" lIns="50800" bIns="50800" rIns="50800"/>
              <a:lstStyle/>
              <a:p>
                <a:pPr algn="ctr">
                  <a:lnSpc>
                    <a:spcPts val="1960"/>
                  </a:lnSpc>
                  <a:spcBef>
                    <a:spcPct val="0"/>
                  </a:spcBef>
                </a:pPr>
                <a:r>
                  <a:rPr lang="en-US" sz="1400">
                    <a:solidFill>
                      <a:srgbClr val="FFFFFF"/>
                    </a:solidFill>
                    <a:latin typeface="Canva Sans 3"/>
                  </a:rPr>
                  <a:t>RAM</a:t>
                </a:r>
              </a:p>
            </p:txBody>
          </p:sp>
        </p:grpSp>
        <p:grpSp>
          <p:nvGrpSpPr>
            <p:cNvPr name="Group 27" id="27"/>
            <p:cNvGrpSpPr/>
            <p:nvPr/>
          </p:nvGrpSpPr>
          <p:grpSpPr>
            <a:xfrm rot="0">
              <a:off x="194939" y="6235097"/>
              <a:ext cx="4017573" cy="1015201"/>
              <a:chOff x="0" y="0"/>
              <a:chExt cx="469268" cy="118579"/>
            </a:xfrm>
          </p:grpSpPr>
          <p:sp>
            <p:nvSpPr>
              <p:cNvPr name="Freeform 28" id="28"/>
              <p:cNvSpPr/>
              <p:nvPr/>
            </p:nvSpPr>
            <p:spPr>
              <a:xfrm flipH="false" flipV="false" rot="0">
                <a:off x="0" y="0"/>
                <a:ext cx="469268" cy="118579"/>
              </a:xfrm>
              <a:custGeom>
                <a:avLst/>
                <a:gdLst/>
                <a:ahLst/>
                <a:cxnLst/>
                <a:rect r="r" b="b" t="t" l="l"/>
                <a:pathLst>
                  <a:path h="118579" w="469268">
                    <a:moveTo>
                      <a:pt x="0" y="0"/>
                    </a:moveTo>
                    <a:lnTo>
                      <a:pt x="469268" y="0"/>
                    </a:lnTo>
                    <a:lnTo>
                      <a:pt x="469268" y="118579"/>
                    </a:lnTo>
                    <a:lnTo>
                      <a:pt x="0" y="118579"/>
                    </a:lnTo>
                    <a:close/>
                  </a:path>
                </a:pathLst>
              </a:custGeom>
              <a:solidFill>
                <a:srgbClr val="FFDE59"/>
              </a:solidFill>
            </p:spPr>
          </p:sp>
          <p:sp>
            <p:nvSpPr>
              <p:cNvPr name="TextBox 29" id="29"/>
              <p:cNvSpPr txBox="true"/>
              <p:nvPr/>
            </p:nvSpPr>
            <p:spPr>
              <a:xfrm>
                <a:off x="0" y="-28575"/>
                <a:ext cx="812800" cy="841375"/>
              </a:xfrm>
              <a:prstGeom prst="rect">
                <a:avLst/>
              </a:prstGeom>
            </p:spPr>
            <p:txBody>
              <a:bodyPr anchor="ctr" rtlCol="false" tIns="50800" lIns="50800" bIns="50800" rIns="50800"/>
              <a:lstStyle/>
              <a:p>
                <a:pPr algn="ctr">
                  <a:lnSpc>
                    <a:spcPts val="1960"/>
                  </a:lnSpc>
                  <a:spcBef>
                    <a:spcPct val="0"/>
                  </a:spcBef>
                </a:pPr>
                <a:r>
                  <a:rPr lang="en-US" sz="1400">
                    <a:solidFill>
                      <a:srgbClr val="737373"/>
                    </a:solidFill>
                    <a:latin typeface="Canva Sans 3"/>
                  </a:rPr>
                  <a:t>L2 cache</a:t>
                </a:r>
              </a:p>
            </p:txBody>
          </p:sp>
        </p:grpSp>
        <p:grpSp>
          <p:nvGrpSpPr>
            <p:cNvPr name="Group 30" id="30"/>
            <p:cNvGrpSpPr/>
            <p:nvPr/>
          </p:nvGrpSpPr>
          <p:grpSpPr>
            <a:xfrm rot="0">
              <a:off x="4333479" y="6235097"/>
              <a:ext cx="4017573" cy="1015201"/>
              <a:chOff x="0" y="0"/>
              <a:chExt cx="469268" cy="118579"/>
            </a:xfrm>
          </p:grpSpPr>
          <p:sp>
            <p:nvSpPr>
              <p:cNvPr name="Freeform 31" id="31"/>
              <p:cNvSpPr/>
              <p:nvPr/>
            </p:nvSpPr>
            <p:spPr>
              <a:xfrm flipH="false" flipV="false" rot="0">
                <a:off x="0" y="0"/>
                <a:ext cx="469268" cy="118579"/>
              </a:xfrm>
              <a:custGeom>
                <a:avLst/>
                <a:gdLst/>
                <a:ahLst/>
                <a:cxnLst/>
                <a:rect r="r" b="b" t="t" l="l"/>
                <a:pathLst>
                  <a:path h="118579" w="469268">
                    <a:moveTo>
                      <a:pt x="0" y="0"/>
                    </a:moveTo>
                    <a:lnTo>
                      <a:pt x="469268" y="0"/>
                    </a:lnTo>
                    <a:lnTo>
                      <a:pt x="469268" y="118579"/>
                    </a:lnTo>
                    <a:lnTo>
                      <a:pt x="0" y="118579"/>
                    </a:lnTo>
                    <a:close/>
                  </a:path>
                </a:pathLst>
              </a:custGeom>
              <a:solidFill>
                <a:srgbClr val="FFDE59"/>
              </a:solidFill>
            </p:spPr>
          </p:sp>
          <p:sp>
            <p:nvSpPr>
              <p:cNvPr name="TextBox 32" id="32"/>
              <p:cNvSpPr txBox="true"/>
              <p:nvPr/>
            </p:nvSpPr>
            <p:spPr>
              <a:xfrm>
                <a:off x="0" y="-28575"/>
                <a:ext cx="812800" cy="841375"/>
              </a:xfrm>
              <a:prstGeom prst="rect">
                <a:avLst/>
              </a:prstGeom>
            </p:spPr>
            <p:txBody>
              <a:bodyPr anchor="ctr" rtlCol="false" tIns="50800" lIns="50800" bIns="50800" rIns="50800"/>
              <a:lstStyle/>
              <a:p>
                <a:pPr algn="ctr">
                  <a:lnSpc>
                    <a:spcPts val="1960"/>
                  </a:lnSpc>
                  <a:spcBef>
                    <a:spcPct val="0"/>
                  </a:spcBef>
                </a:pPr>
                <a:r>
                  <a:rPr lang="en-US" sz="1400">
                    <a:solidFill>
                      <a:srgbClr val="737373"/>
                    </a:solidFill>
                    <a:latin typeface="Canva Sans 3"/>
                  </a:rPr>
                  <a:t>L2 cache</a:t>
                </a:r>
              </a:p>
            </p:txBody>
          </p:sp>
        </p:grpSp>
        <p:grpSp>
          <p:nvGrpSpPr>
            <p:cNvPr name="Group 33" id="33"/>
            <p:cNvGrpSpPr/>
            <p:nvPr/>
          </p:nvGrpSpPr>
          <p:grpSpPr>
            <a:xfrm rot="0">
              <a:off x="4333479" y="215141"/>
              <a:ext cx="1830887" cy="2908953"/>
              <a:chOff x="0" y="0"/>
              <a:chExt cx="213855" cy="339777"/>
            </a:xfrm>
          </p:grpSpPr>
          <p:sp>
            <p:nvSpPr>
              <p:cNvPr name="Freeform 34" id="34"/>
              <p:cNvSpPr/>
              <p:nvPr/>
            </p:nvSpPr>
            <p:spPr>
              <a:xfrm flipH="false" flipV="false" rot="0">
                <a:off x="0" y="0"/>
                <a:ext cx="213855" cy="339777"/>
              </a:xfrm>
              <a:custGeom>
                <a:avLst/>
                <a:gdLst/>
                <a:ahLst/>
                <a:cxnLst/>
                <a:rect r="r" b="b" t="t" l="l"/>
                <a:pathLst>
                  <a:path h="339777" w="213855">
                    <a:moveTo>
                      <a:pt x="0" y="0"/>
                    </a:moveTo>
                    <a:lnTo>
                      <a:pt x="213855" y="0"/>
                    </a:lnTo>
                    <a:lnTo>
                      <a:pt x="213855" y="339777"/>
                    </a:lnTo>
                    <a:lnTo>
                      <a:pt x="0" y="339777"/>
                    </a:lnTo>
                    <a:close/>
                  </a:path>
                </a:pathLst>
              </a:custGeom>
              <a:solidFill>
                <a:srgbClr val="0CC0DF"/>
              </a:solidFill>
            </p:spPr>
          </p:sp>
          <p:sp>
            <p:nvSpPr>
              <p:cNvPr name="TextBox 35" id="35"/>
              <p:cNvSpPr txBox="true"/>
              <p:nvPr/>
            </p:nvSpPr>
            <p:spPr>
              <a:xfrm>
                <a:off x="0" y="-28575"/>
                <a:ext cx="812800" cy="841375"/>
              </a:xfrm>
              <a:prstGeom prst="rect">
                <a:avLst/>
              </a:prstGeom>
            </p:spPr>
            <p:txBody>
              <a:bodyPr anchor="ctr" rtlCol="false" tIns="50800" lIns="50800" bIns="50800" rIns="50800"/>
              <a:lstStyle/>
              <a:p>
                <a:pPr algn="ctr">
                  <a:lnSpc>
                    <a:spcPts val="1960"/>
                  </a:lnSpc>
                </a:pPr>
                <a:r>
                  <a:rPr lang="en-US" sz="1400">
                    <a:solidFill>
                      <a:srgbClr val="FFFFFF"/>
                    </a:solidFill>
                    <a:latin typeface="Canva Sans 3"/>
                  </a:rPr>
                  <a:t>control</a:t>
                </a:r>
              </a:p>
              <a:p>
                <a:pPr algn="ctr">
                  <a:lnSpc>
                    <a:spcPts val="1960"/>
                  </a:lnSpc>
                </a:pPr>
                <a:r>
                  <a:rPr lang="en-US" sz="1400">
                    <a:solidFill>
                      <a:srgbClr val="FFFFFF"/>
                    </a:solidFill>
                    <a:latin typeface="Canva Sans 3"/>
                  </a:rPr>
                  <a:t>unit</a:t>
                </a:r>
              </a:p>
              <a:p>
                <a:pPr algn="ctr">
                  <a:lnSpc>
                    <a:spcPts val="1960"/>
                  </a:lnSpc>
                  <a:spcBef>
                    <a:spcPct val="0"/>
                  </a:spcBef>
                </a:pPr>
                <a:r>
                  <a:rPr lang="en-US" sz="1400">
                    <a:solidFill>
                      <a:srgbClr val="FFFFFF"/>
                    </a:solidFill>
                    <a:latin typeface="Canva Sans 3"/>
                  </a:rPr>
                  <a:t>(CU)</a:t>
                </a:r>
              </a:p>
            </p:txBody>
          </p:sp>
        </p:grpSp>
        <p:grpSp>
          <p:nvGrpSpPr>
            <p:cNvPr name="Group 36" id="36"/>
            <p:cNvGrpSpPr/>
            <p:nvPr/>
          </p:nvGrpSpPr>
          <p:grpSpPr>
            <a:xfrm rot="0">
              <a:off x="6164367" y="218688"/>
              <a:ext cx="2186686" cy="1966348"/>
              <a:chOff x="0" y="0"/>
              <a:chExt cx="255413" cy="229677"/>
            </a:xfrm>
          </p:grpSpPr>
          <p:sp>
            <p:nvSpPr>
              <p:cNvPr name="Freeform 37" id="37"/>
              <p:cNvSpPr/>
              <p:nvPr/>
            </p:nvSpPr>
            <p:spPr>
              <a:xfrm flipH="false" flipV="false" rot="0">
                <a:off x="0" y="0"/>
                <a:ext cx="255413" cy="229677"/>
              </a:xfrm>
              <a:custGeom>
                <a:avLst/>
                <a:gdLst/>
                <a:ahLst/>
                <a:cxnLst/>
                <a:rect r="r" b="b" t="t" l="l"/>
                <a:pathLst>
                  <a:path h="229677" w="255413">
                    <a:moveTo>
                      <a:pt x="0" y="0"/>
                    </a:moveTo>
                    <a:lnTo>
                      <a:pt x="255413" y="0"/>
                    </a:lnTo>
                    <a:lnTo>
                      <a:pt x="255413" y="229677"/>
                    </a:lnTo>
                    <a:lnTo>
                      <a:pt x="0" y="229677"/>
                    </a:lnTo>
                    <a:close/>
                  </a:path>
                </a:pathLst>
              </a:custGeom>
              <a:solidFill>
                <a:srgbClr val="004AAD"/>
              </a:solidFill>
            </p:spPr>
          </p:sp>
          <p:sp>
            <p:nvSpPr>
              <p:cNvPr name="TextBox 38" id="38"/>
              <p:cNvSpPr txBox="true"/>
              <p:nvPr/>
            </p:nvSpPr>
            <p:spPr>
              <a:xfrm>
                <a:off x="0" y="-28575"/>
                <a:ext cx="812800" cy="841375"/>
              </a:xfrm>
              <a:prstGeom prst="rect">
                <a:avLst/>
              </a:prstGeom>
            </p:spPr>
            <p:txBody>
              <a:bodyPr anchor="ctr" rtlCol="false" tIns="50800" lIns="50800" bIns="50800" rIns="50800"/>
              <a:lstStyle/>
              <a:p>
                <a:pPr algn="ctr">
                  <a:lnSpc>
                    <a:spcPts val="1960"/>
                  </a:lnSpc>
                  <a:spcBef>
                    <a:spcPct val="0"/>
                  </a:spcBef>
                </a:pPr>
                <a:r>
                  <a:rPr lang="en-US" sz="1400">
                    <a:solidFill>
                      <a:srgbClr val="FFFFFF"/>
                    </a:solidFill>
                    <a:latin typeface="Canva Sans 3"/>
                  </a:rPr>
                  <a:t>CPU CORE</a:t>
                </a:r>
              </a:p>
            </p:txBody>
          </p:sp>
        </p:grpSp>
        <p:grpSp>
          <p:nvGrpSpPr>
            <p:cNvPr name="Group 39" id="39"/>
            <p:cNvGrpSpPr/>
            <p:nvPr/>
          </p:nvGrpSpPr>
          <p:grpSpPr>
            <a:xfrm rot="0">
              <a:off x="6164367" y="2185036"/>
              <a:ext cx="2186686" cy="939058"/>
              <a:chOff x="0" y="0"/>
              <a:chExt cx="255413" cy="109686"/>
            </a:xfrm>
          </p:grpSpPr>
          <p:sp>
            <p:nvSpPr>
              <p:cNvPr name="Freeform 40" id="40"/>
              <p:cNvSpPr/>
              <p:nvPr/>
            </p:nvSpPr>
            <p:spPr>
              <a:xfrm flipH="false" flipV="false" rot="0">
                <a:off x="0" y="0"/>
                <a:ext cx="255413" cy="109686"/>
              </a:xfrm>
              <a:custGeom>
                <a:avLst/>
                <a:gdLst/>
                <a:ahLst/>
                <a:cxnLst/>
                <a:rect r="r" b="b" t="t" l="l"/>
                <a:pathLst>
                  <a:path h="109686" w="255413">
                    <a:moveTo>
                      <a:pt x="0" y="0"/>
                    </a:moveTo>
                    <a:lnTo>
                      <a:pt x="255413" y="0"/>
                    </a:lnTo>
                    <a:lnTo>
                      <a:pt x="255413" y="109686"/>
                    </a:lnTo>
                    <a:lnTo>
                      <a:pt x="0" y="109686"/>
                    </a:lnTo>
                    <a:close/>
                  </a:path>
                </a:pathLst>
              </a:custGeom>
              <a:solidFill>
                <a:srgbClr val="C1FF72"/>
              </a:solidFill>
            </p:spPr>
          </p:sp>
          <p:sp>
            <p:nvSpPr>
              <p:cNvPr name="TextBox 41" id="41"/>
              <p:cNvSpPr txBox="true"/>
              <p:nvPr/>
            </p:nvSpPr>
            <p:spPr>
              <a:xfrm>
                <a:off x="0" y="-28575"/>
                <a:ext cx="812800" cy="841375"/>
              </a:xfrm>
              <a:prstGeom prst="rect">
                <a:avLst/>
              </a:prstGeom>
            </p:spPr>
            <p:txBody>
              <a:bodyPr anchor="ctr" rtlCol="false" tIns="50800" lIns="50800" bIns="50800" rIns="50800"/>
              <a:lstStyle/>
              <a:p>
                <a:pPr algn="ctr">
                  <a:lnSpc>
                    <a:spcPts val="1960"/>
                  </a:lnSpc>
                  <a:spcBef>
                    <a:spcPct val="0"/>
                  </a:spcBef>
                </a:pPr>
                <a:r>
                  <a:rPr lang="en-US" sz="1400">
                    <a:solidFill>
                      <a:srgbClr val="737373"/>
                    </a:solidFill>
                    <a:latin typeface="Canva Sans 3"/>
                  </a:rPr>
                  <a:t>L1 cache</a:t>
                </a:r>
              </a:p>
            </p:txBody>
          </p:sp>
        </p:grpSp>
        <p:grpSp>
          <p:nvGrpSpPr>
            <p:cNvPr name="Group 42" id="42"/>
            <p:cNvGrpSpPr/>
            <p:nvPr/>
          </p:nvGrpSpPr>
          <p:grpSpPr>
            <a:xfrm rot="0">
              <a:off x="194939" y="3227046"/>
              <a:ext cx="1830887" cy="2908953"/>
              <a:chOff x="0" y="0"/>
              <a:chExt cx="213855" cy="339777"/>
            </a:xfrm>
          </p:grpSpPr>
          <p:sp>
            <p:nvSpPr>
              <p:cNvPr name="Freeform 43" id="43"/>
              <p:cNvSpPr/>
              <p:nvPr/>
            </p:nvSpPr>
            <p:spPr>
              <a:xfrm flipH="false" flipV="false" rot="0">
                <a:off x="0" y="0"/>
                <a:ext cx="213855" cy="339777"/>
              </a:xfrm>
              <a:custGeom>
                <a:avLst/>
                <a:gdLst/>
                <a:ahLst/>
                <a:cxnLst/>
                <a:rect r="r" b="b" t="t" l="l"/>
                <a:pathLst>
                  <a:path h="339777" w="213855">
                    <a:moveTo>
                      <a:pt x="0" y="0"/>
                    </a:moveTo>
                    <a:lnTo>
                      <a:pt x="213855" y="0"/>
                    </a:lnTo>
                    <a:lnTo>
                      <a:pt x="213855" y="339777"/>
                    </a:lnTo>
                    <a:lnTo>
                      <a:pt x="0" y="339777"/>
                    </a:lnTo>
                    <a:close/>
                  </a:path>
                </a:pathLst>
              </a:custGeom>
              <a:solidFill>
                <a:srgbClr val="0CC0DF"/>
              </a:solidFill>
            </p:spPr>
          </p:sp>
          <p:sp>
            <p:nvSpPr>
              <p:cNvPr name="TextBox 44" id="44"/>
              <p:cNvSpPr txBox="true"/>
              <p:nvPr/>
            </p:nvSpPr>
            <p:spPr>
              <a:xfrm>
                <a:off x="0" y="-28575"/>
                <a:ext cx="812800" cy="841375"/>
              </a:xfrm>
              <a:prstGeom prst="rect">
                <a:avLst/>
              </a:prstGeom>
            </p:spPr>
            <p:txBody>
              <a:bodyPr anchor="ctr" rtlCol="false" tIns="50800" lIns="50800" bIns="50800" rIns="50800"/>
              <a:lstStyle/>
              <a:p>
                <a:pPr algn="ctr">
                  <a:lnSpc>
                    <a:spcPts val="1960"/>
                  </a:lnSpc>
                </a:pPr>
                <a:r>
                  <a:rPr lang="en-US" sz="1400">
                    <a:solidFill>
                      <a:srgbClr val="FFFFFF"/>
                    </a:solidFill>
                    <a:latin typeface="Canva Sans 3"/>
                  </a:rPr>
                  <a:t>control</a:t>
                </a:r>
              </a:p>
              <a:p>
                <a:pPr algn="ctr">
                  <a:lnSpc>
                    <a:spcPts val="1960"/>
                  </a:lnSpc>
                </a:pPr>
                <a:r>
                  <a:rPr lang="en-US" sz="1400">
                    <a:solidFill>
                      <a:srgbClr val="FFFFFF"/>
                    </a:solidFill>
                    <a:latin typeface="Canva Sans 3"/>
                  </a:rPr>
                  <a:t>unit</a:t>
                </a:r>
              </a:p>
              <a:p>
                <a:pPr algn="ctr">
                  <a:lnSpc>
                    <a:spcPts val="1960"/>
                  </a:lnSpc>
                  <a:spcBef>
                    <a:spcPct val="0"/>
                  </a:spcBef>
                </a:pPr>
                <a:r>
                  <a:rPr lang="en-US" sz="1400">
                    <a:solidFill>
                      <a:srgbClr val="FFFFFF"/>
                    </a:solidFill>
                    <a:latin typeface="Canva Sans 3"/>
                  </a:rPr>
                  <a:t>(CU)</a:t>
                </a:r>
              </a:p>
            </p:txBody>
          </p:sp>
        </p:grpSp>
        <p:grpSp>
          <p:nvGrpSpPr>
            <p:cNvPr name="Group 45" id="45"/>
            <p:cNvGrpSpPr/>
            <p:nvPr/>
          </p:nvGrpSpPr>
          <p:grpSpPr>
            <a:xfrm rot="0">
              <a:off x="2025826" y="3230594"/>
              <a:ext cx="2186686" cy="1966348"/>
              <a:chOff x="0" y="0"/>
              <a:chExt cx="255413" cy="229677"/>
            </a:xfrm>
          </p:grpSpPr>
          <p:sp>
            <p:nvSpPr>
              <p:cNvPr name="Freeform 46" id="46"/>
              <p:cNvSpPr/>
              <p:nvPr/>
            </p:nvSpPr>
            <p:spPr>
              <a:xfrm flipH="false" flipV="false" rot="0">
                <a:off x="0" y="0"/>
                <a:ext cx="255413" cy="229677"/>
              </a:xfrm>
              <a:custGeom>
                <a:avLst/>
                <a:gdLst/>
                <a:ahLst/>
                <a:cxnLst/>
                <a:rect r="r" b="b" t="t" l="l"/>
                <a:pathLst>
                  <a:path h="229677" w="255413">
                    <a:moveTo>
                      <a:pt x="0" y="0"/>
                    </a:moveTo>
                    <a:lnTo>
                      <a:pt x="255413" y="0"/>
                    </a:lnTo>
                    <a:lnTo>
                      <a:pt x="255413" y="229677"/>
                    </a:lnTo>
                    <a:lnTo>
                      <a:pt x="0" y="229677"/>
                    </a:lnTo>
                    <a:close/>
                  </a:path>
                </a:pathLst>
              </a:custGeom>
              <a:solidFill>
                <a:srgbClr val="004AAD"/>
              </a:solidFill>
            </p:spPr>
          </p:sp>
          <p:sp>
            <p:nvSpPr>
              <p:cNvPr name="TextBox 47" id="47"/>
              <p:cNvSpPr txBox="true"/>
              <p:nvPr/>
            </p:nvSpPr>
            <p:spPr>
              <a:xfrm>
                <a:off x="0" y="-28575"/>
                <a:ext cx="812800" cy="841375"/>
              </a:xfrm>
              <a:prstGeom prst="rect">
                <a:avLst/>
              </a:prstGeom>
            </p:spPr>
            <p:txBody>
              <a:bodyPr anchor="ctr" rtlCol="false" tIns="50800" lIns="50800" bIns="50800" rIns="50800"/>
              <a:lstStyle/>
              <a:p>
                <a:pPr algn="ctr">
                  <a:lnSpc>
                    <a:spcPts val="1960"/>
                  </a:lnSpc>
                  <a:spcBef>
                    <a:spcPct val="0"/>
                  </a:spcBef>
                </a:pPr>
                <a:r>
                  <a:rPr lang="en-US" sz="1400">
                    <a:solidFill>
                      <a:srgbClr val="FFFFFF"/>
                    </a:solidFill>
                    <a:latin typeface="Canva Sans 3"/>
                  </a:rPr>
                  <a:t>CPU CORE</a:t>
                </a:r>
              </a:p>
            </p:txBody>
          </p:sp>
        </p:grpSp>
        <p:grpSp>
          <p:nvGrpSpPr>
            <p:cNvPr name="Group 48" id="48"/>
            <p:cNvGrpSpPr/>
            <p:nvPr/>
          </p:nvGrpSpPr>
          <p:grpSpPr>
            <a:xfrm rot="0">
              <a:off x="2025826" y="5196942"/>
              <a:ext cx="2186686" cy="939058"/>
              <a:chOff x="0" y="0"/>
              <a:chExt cx="255413" cy="109686"/>
            </a:xfrm>
          </p:grpSpPr>
          <p:sp>
            <p:nvSpPr>
              <p:cNvPr name="Freeform 49" id="49"/>
              <p:cNvSpPr/>
              <p:nvPr/>
            </p:nvSpPr>
            <p:spPr>
              <a:xfrm flipH="false" flipV="false" rot="0">
                <a:off x="0" y="0"/>
                <a:ext cx="255413" cy="109686"/>
              </a:xfrm>
              <a:custGeom>
                <a:avLst/>
                <a:gdLst/>
                <a:ahLst/>
                <a:cxnLst/>
                <a:rect r="r" b="b" t="t" l="l"/>
                <a:pathLst>
                  <a:path h="109686" w="255413">
                    <a:moveTo>
                      <a:pt x="0" y="0"/>
                    </a:moveTo>
                    <a:lnTo>
                      <a:pt x="255413" y="0"/>
                    </a:lnTo>
                    <a:lnTo>
                      <a:pt x="255413" y="109686"/>
                    </a:lnTo>
                    <a:lnTo>
                      <a:pt x="0" y="109686"/>
                    </a:lnTo>
                    <a:close/>
                  </a:path>
                </a:pathLst>
              </a:custGeom>
              <a:solidFill>
                <a:srgbClr val="C1FF72"/>
              </a:solidFill>
            </p:spPr>
          </p:sp>
          <p:sp>
            <p:nvSpPr>
              <p:cNvPr name="TextBox 50" id="50"/>
              <p:cNvSpPr txBox="true"/>
              <p:nvPr/>
            </p:nvSpPr>
            <p:spPr>
              <a:xfrm>
                <a:off x="0" y="-28575"/>
                <a:ext cx="812800" cy="841375"/>
              </a:xfrm>
              <a:prstGeom prst="rect">
                <a:avLst/>
              </a:prstGeom>
            </p:spPr>
            <p:txBody>
              <a:bodyPr anchor="ctr" rtlCol="false" tIns="50800" lIns="50800" bIns="50800" rIns="50800"/>
              <a:lstStyle/>
              <a:p>
                <a:pPr algn="ctr">
                  <a:lnSpc>
                    <a:spcPts val="1960"/>
                  </a:lnSpc>
                  <a:spcBef>
                    <a:spcPct val="0"/>
                  </a:spcBef>
                </a:pPr>
                <a:r>
                  <a:rPr lang="en-US" sz="1400">
                    <a:solidFill>
                      <a:srgbClr val="737373"/>
                    </a:solidFill>
                    <a:latin typeface="Canva Sans 3"/>
                  </a:rPr>
                  <a:t>L1 cache</a:t>
                </a:r>
              </a:p>
            </p:txBody>
          </p:sp>
        </p:grpSp>
        <p:grpSp>
          <p:nvGrpSpPr>
            <p:cNvPr name="Group 51" id="51"/>
            <p:cNvGrpSpPr/>
            <p:nvPr/>
          </p:nvGrpSpPr>
          <p:grpSpPr>
            <a:xfrm rot="0">
              <a:off x="4333479" y="3230594"/>
              <a:ext cx="1830887" cy="2908953"/>
              <a:chOff x="0" y="0"/>
              <a:chExt cx="213855" cy="339777"/>
            </a:xfrm>
          </p:grpSpPr>
          <p:sp>
            <p:nvSpPr>
              <p:cNvPr name="Freeform 52" id="52"/>
              <p:cNvSpPr/>
              <p:nvPr/>
            </p:nvSpPr>
            <p:spPr>
              <a:xfrm flipH="false" flipV="false" rot="0">
                <a:off x="0" y="0"/>
                <a:ext cx="213855" cy="339777"/>
              </a:xfrm>
              <a:custGeom>
                <a:avLst/>
                <a:gdLst/>
                <a:ahLst/>
                <a:cxnLst/>
                <a:rect r="r" b="b" t="t" l="l"/>
                <a:pathLst>
                  <a:path h="339777" w="213855">
                    <a:moveTo>
                      <a:pt x="0" y="0"/>
                    </a:moveTo>
                    <a:lnTo>
                      <a:pt x="213855" y="0"/>
                    </a:lnTo>
                    <a:lnTo>
                      <a:pt x="213855" y="339777"/>
                    </a:lnTo>
                    <a:lnTo>
                      <a:pt x="0" y="339777"/>
                    </a:lnTo>
                    <a:close/>
                  </a:path>
                </a:pathLst>
              </a:custGeom>
              <a:solidFill>
                <a:srgbClr val="0CC0DF"/>
              </a:solidFill>
            </p:spPr>
          </p:sp>
          <p:sp>
            <p:nvSpPr>
              <p:cNvPr name="TextBox 53" id="53"/>
              <p:cNvSpPr txBox="true"/>
              <p:nvPr/>
            </p:nvSpPr>
            <p:spPr>
              <a:xfrm>
                <a:off x="0" y="-28575"/>
                <a:ext cx="812800" cy="841375"/>
              </a:xfrm>
              <a:prstGeom prst="rect">
                <a:avLst/>
              </a:prstGeom>
            </p:spPr>
            <p:txBody>
              <a:bodyPr anchor="ctr" rtlCol="false" tIns="50800" lIns="50800" bIns="50800" rIns="50800"/>
              <a:lstStyle/>
              <a:p>
                <a:pPr algn="ctr">
                  <a:lnSpc>
                    <a:spcPts val="1960"/>
                  </a:lnSpc>
                </a:pPr>
                <a:r>
                  <a:rPr lang="en-US" sz="1400">
                    <a:solidFill>
                      <a:srgbClr val="FFFFFF"/>
                    </a:solidFill>
                    <a:latin typeface="Canva Sans 3"/>
                  </a:rPr>
                  <a:t>control</a:t>
                </a:r>
              </a:p>
              <a:p>
                <a:pPr algn="ctr">
                  <a:lnSpc>
                    <a:spcPts val="1960"/>
                  </a:lnSpc>
                </a:pPr>
                <a:r>
                  <a:rPr lang="en-US" sz="1400">
                    <a:solidFill>
                      <a:srgbClr val="FFFFFF"/>
                    </a:solidFill>
                    <a:latin typeface="Canva Sans 3"/>
                  </a:rPr>
                  <a:t>unit</a:t>
                </a:r>
              </a:p>
              <a:p>
                <a:pPr algn="ctr">
                  <a:lnSpc>
                    <a:spcPts val="1960"/>
                  </a:lnSpc>
                  <a:spcBef>
                    <a:spcPct val="0"/>
                  </a:spcBef>
                </a:pPr>
                <a:r>
                  <a:rPr lang="en-US" sz="1400">
                    <a:solidFill>
                      <a:srgbClr val="FFFFFF"/>
                    </a:solidFill>
                    <a:latin typeface="Canva Sans 3"/>
                  </a:rPr>
                  <a:t>(CU)</a:t>
                </a:r>
              </a:p>
            </p:txBody>
          </p:sp>
        </p:grpSp>
        <p:grpSp>
          <p:nvGrpSpPr>
            <p:cNvPr name="Group 54" id="54"/>
            <p:cNvGrpSpPr/>
            <p:nvPr/>
          </p:nvGrpSpPr>
          <p:grpSpPr>
            <a:xfrm rot="0">
              <a:off x="6164367" y="3234142"/>
              <a:ext cx="2186686" cy="1966348"/>
              <a:chOff x="0" y="0"/>
              <a:chExt cx="255413" cy="229677"/>
            </a:xfrm>
          </p:grpSpPr>
          <p:sp>
            <p:nvSpPr>
              <p:cNvPr name="Freeform 55" id="55"/>
              <p:cNvSpPr/>
              <p:nvPr/>
            </p:nvSpPr>
            <p:spPr>
              <a:xfrm flipH="false" flipV="false" rot="0">
                <a:off x="0" y="0"/>
                <a:ext cx="255413" cy="229677"/>
              </a:xfrm>
              <a:custGeom>
                <a:avLst/>
                <a:gdLst/>
                <a:ahLst/>
                <a:cxnLst/>
                <a:rect r="r" b="b" t="t" l="l"/>
                <a:pathLst>
                  <a:path h="229677" w="255413">
                    <a:moveTo>
                      <a:pt x="0" y="0"/>
                    </a:moveTo>
                    <a:lnTo>
                      <a:pt x="255413" y="0"/>
                    </a:lnTo>
                    <a:lnTo>
                      <a:pt x="255413" y="229677"/>
                    </a:lnTo>
                    <a:lnTo>
                      <a:pt x="0" y="229677"/>
                    </a:lnTo>
                    <a:close/>
                  </a:path>
                </a:pathLst>
              </a:custGeom>
              <a:solidFill>
                <a:srgbClr val="004AAD"/>
              </a:solidFill>
            </p:spPr>
          </p:sp>
          <p:sp>
            <p:nvSpPr>
              <p:cNvPr name="TextBox 56" id="56"/>
              <p:cNvSpPr txBox="true"/>
              <p:nvPr/>
            </p:nvSpPr>
            <p:spPr>
              <a:xfrm>
                <a:off x="0" y="-28575"/>
                <a:ext cx="812800" cy="841375"/>
              </a:xfrm>
              <a:prstGeom prst="rect">
                <a:avLst/>
              </a:prstGeom>
            </p:spPr>
            <p:txBody>
              <a:bodyPr anchor="ctr" rtlCol="false" tIns="50800" lIns="50800" bIns="50800" rIns="50800"/>
              <a:lstStyle/>
              <a:p>
                <a:pPr algn="ctr">
                  <a:lnSpc>
                    <a:spcPts val="1960"/>
                  </a:lnSpc>
                  <a:spcBef>
                    <a:spcPct val="0"/>
                  </a:spcBef>
                </a:pPr>
                <a:r>
                  <a:rPr lang="en-US" sz="1400">
                    <a:solidFill>
                      <a:srgbClr val="FFFFFF"/>
                    </a:solidFill>
                    <a:latin typeface="Canva Sans 3"/>
                  </a:rPr>
                  <a:t>CPU CORE</a:t>
                </a:r>
              </a:p>
            </p:txBody>
          </p:sp>
        </p:grpSp>
        <p:grpSp>
          <p:nvGrpSpPr>
            <p:cNvPr name="Group 57" id="57"/>
            <p:cNvGrpSpPr/>
            <p:nvPr/>
          </p:nvGrpSpPr>
          <p:grpSpPr>
            <a:xfrm rot="0">
              <a:off x="6164367" y="5200490"/>
              <a:ext cx="2186686" cy="939058"/>
              <a:chOff x="0" y="0"/>
              <a:chExt cx="255413" cy="109686"/>
            </a:xfrm>
          </p:grpSpPr>
          <p:sp>
            <p:nvSpPr>
              <p:cNvPr name="Freeform 58" id="58"/>
              <p:cNvSpPr/>
              <p:nvPr/>
            </p:nvSpPr>
            <p:spPr>
              <a:xfrm flipH="false" flipV="false" rot="0">
                <a:off x="0" y="0"/>
                <a:ext cx="255413" cy="109686"/>
              </a:xfrm>
              <a:custGeom>
                <a:avLst/>
                <a:gdLst/>
                <a:ahLst/>
                <a:cxnLst/>
                <a:rect r="r" b="b" t="t" l="l"/>
                <a:pathLst>
                  <a:path h="109686" w="255413">
                    <a:moveTo>
                      <a:pt x="0" y="0"/>
                    </a:moveTo>
                    <a:lnTo>
                      <a:pt x="255413" y="0"/>
                    </a:lnTo>
                    <a:lnTo>
                      <a:pt x="255413" y="109686"/>
                    </a:lnTo>
                    <a:lnTo>
                      <a:pt x="0" y="109686"/>
                    </a:lnTo>
                    <a:close/>
                  </a:path>
                </a:pathLst>
              </a:custGeom>
              <a:solidFill>
                <a:srgbClr val="C1FF72"/>
              </a:solidFill>
            </p:spPr>
          </p:sp>
          <p:sp>
            <p:nvSpPr>
              <p:cNvPr name="TextBox 59" id="59"/>
              <p:cNvSpPr txBox="true"/>
              <p:nvPr/>
            </p:nvSpPr>
            <p:spPr>
              <a:xfrm>
                <a:off x="0" y="-28575"/>
                <a:ext cx="812800" cy="841375"/>
              </a:xfrm>
              <a:prstGeom prst="rect">
                <a:avLst/>
              </a:prstGeom>
            </p:spPr>
            <p:txBody>
              <a:bodyPr anchor="ctr" rtlCol="false" tIns="50800" lIns="50800" bIns="50800" rIns="50800"/>
              <a:lstStyle/>
              <a:p>
                <a:pPr algn="ctr">
                  <a:lnSpc>
                    <a:spcPts val="1960"/>
                  </a:lnSpc>
                  <a:spcBef>
                    <a:spcPct val="0"/>
                  </a:spcBef>
                </a:pPr>
                <a:r>
                  <a:rPr lang="en-US" sz="1400">
                    <a:solidFill>
                      <a:srgbClr val="737373"/>
                    </a:solidFill>
                    <a:latin typeface="Canva Sans 3"/>
                  </a:rPr>
                  <a:t>L1 cache</a:t>
                </a:r>
              </a:p>
            </p:txBody>
          </p:sp>
        </p:grpSp>
      </p:grpSp>
      <p:grpSp>
        <p:nvGrpSpPr>
          <p:cNvPr name="Group 60" id="60"/>
          <p:cNvGrpSpPr/>
          <p:nvPr/>
        </p:nvGrpSpPr>
        <p:grpSpPr>
          <a:xfrm rot="0">
            <a:off x="9899087" y="507876"/>
            <a:ext cx="7347797" cy="9271249"/>
            <a:chOff x="0" y="0"/>
            <a:chExt cx="1935222" cy="2441810"/>
          </a:xfrm>
        </p:grpSpPr>
        <p:sp>
          <p:nvSpPr>
            <p:cNvPr name="Freeform 61" id="61"/>
            <p:cNvSpPr/>
            <p:nvPr/>
          </p:nvSpPr>
          <p:spPr>
            <a:xfrm flipH="false" flipV="false" rot="0">
              <a:off x="0" y="0"/>
              <a:ext cx="1935222" cy="2441810"/>
            </a:xfrm>
            <a:custGeom>
              <a:avLst/>
              <a:gdLst/>
              <a:ahLst/>
              <a:cxnLst/>
              <a:rect r="r" b="b" t="t" l="l"/>
              <a:pathLst>
                <a:path h="2441810" w="1935222">
                  <a:moveTo>
                    <a:pt x="21073" y="0"/>
                  </a:moveTo>
                  <a:lnTo>
                    <a:pt x="1914149" y="0"/>
                  </a:lnTo>
                  <a:cubicBezTo>
                    <a:pt x="1919738" y="0"/>
                    <a:pt x="1925098" y="2220"/>
                    <a:pt x="1929050" y="6172"/>
                  </a:cubicBezTo>
                  <a:cubicBezTo>
                    <a:pt x="1933002" y="10124"/>
                    <a:pt x="1935222" y="15484"/>
                    <a:pt x="1935222" y="21073"/>
                  </a:cubicBezTo>
                  <a:lnTo>
                    <a:pt x="1935222" y="2420738"/>
                  </a:lnTo>
                  <a:cubicBezTo>
                    <a:pt x="1935222" y="2432376"/>
                    <a:pt x="1925788" y="2441810"/>
                    <a:pt x="1914149" y="2441810"/>
                  </a:cubicBezTo>
                  <a:lnTo>
                    <a:pt x="21073" y="2441810"/>
                  </a:lnTo>
                  <a:cubicBezTo>
                    <a:pt x="15484" y="2441810"/>
                    <a:pt x="10124" y="2439590"/>
                    <a:pt x="6172" y="2435638"/>
                  </a:cubicBezTo>
                  <a:cubicBezTo>
                    <a:pt x="2220" y="2431686"/>
                    <a:pt x="0" y="2426326"/>
                    <a:pt x="0" y="2420738"/>
                  </a:cubicBezTo>
                  <a:lnTo>
                    <a:pt x="0" y="21073"/>
                  </a:lnTo>
                  <a:cubicBezTo>
                    <a:pt x="0" y="15484"/>
                    <a:pt x="2220" y="10124"/>
                    <a:pt x="6172" y="6172"/>
                  </a:cubicBezTo>
                  <a:cubicBezTo>
                    <a:pt x="10124" y="2220"/>
                    <a:pt x="15484" y="0"/>
                    <a:pt x="21073" y="0"/>
                  </a:cubicBezTo>
                  <a:close/>
                </a:path>
              </a:pathLst>
            </a:custGeom>
            <a:solidFill>
              <a:srgbClr val="E4E4E4"/>
            </a:solidFill>
            <a:ln w="9525">
              <a:solidFill>
                <a:srgbClr val="000000"/>
              </a:solidFill>
            </a:ln>
          </p:spPr>
        </p:sp>
        <p:sp>
          <p:nvSpPr>
            <p:cNvPr name="TextBox 62" id="62"/>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63" id="63"/>
          <p:cNvGrpSpPr/>
          <p:nvPr/>
        </p:nvGrpSpPr>
        <p:grpSpPr>
          <a:xfrm rot="0">
            <a:off x="10309946" y="710593"/>
            <a:ext cx="6526080" cy="7385906"/>
            <a:chOff x="0" y="0"/>
            <a:chExt cx="8701439" cy="9847874"/>
          </a:xfrm>
        </p:grpSpPr>
        <p:grpSp>
          <p:nvGrpSpPr>
            <p:cNvPr name="Group 64" id="64"/>
            <p:cNvGrpSpPr/>
            <p:nvPr/>
          </p:nvGrpSpPr>
          <p:grpSpPr>
            <a:xfrm rot="0">
              <a:off x="0" y="0"/>
              <a:ext cx="8701439" cy="9847874"/>
              <a:chOff x="0" y="0"/>
              <a:chExt cx="1185707" cy="1341926"/>
            </a:xfrm>
          </p:grpSpPr>
          <p:sp>
            <p:nvSpPr>
              <p:cNvPr name="Freeform 65" id="65"/>
              <p:cNvSpPr/>
              <p:nvPr/>
            </p:nvSpPr>
            <p:spPr>
              <a:xfrm flipH="false" flipV="false" rot="0">
                <a:off x="0" y="0"/>
                <a:ext cx="1185707" cy="1341926"/>
              </a:xfrm>
              <a:custGeom>
                <a:avLst/>
                <a:gdLst/>
                <a:ahLst/>
                <a:cxnLst/>
                <a:rect r="r" b="b" t="t" l="l"/>
                <a:pathLst>
                  <a:path h="1341926" w="1185707">
                    <a:moveTo>
                      <a:pt x="0" y="0"/>
                    </a:moveTo>
                    <a:lnTo>
                      <a:pt x="1185707" y="0"/>
                    </a:lnTo>
                    <a:lnTo>
                      <a:pt x="1185707" y="1341926"/>
                    </a:lnTo>
                    <a:lnTo>
                      <a:pt x="0" y="1341926"/>
                    </a:lnTo>
                    <a:close/>
                  </a:path>
                </a:pathLst>
              </a:custGeom>
              <a:solidFill>
                <a:srgbClr val="000000">
                  <a:alpha val="0"/>
                </a:srgbClr>
              </a:solidFill>
              <a:ln w="38100">
                <a:solidFill>
                  <a:srgbClr val="000000"/>
                </a:solidFill>
              </a:ln>
            </p:spPr>
          </p:sp>
          <p:sp>
            <p:nvSpPr>
              <p:cNvPr name="TextBox 66" id="66"/>
              <p:cNvSpPr txBox="true"/>
              <p:nvPr/>
            </p:nvSpPr>
            <p:spPr>
              <a:xfrm>
                <a:off x="0" y="-28575"/>
                <a:ext cx="812800" cy="841375"/>
              </a:xfrm>
              <a:prstGeom prst="rect">
                <a:avLst/>
              </a:prstGeom>
            </p:spPr>
            <p:txBody>
              <a:bodyPr anchor="ctr" rtlCol="false" tIns="50800" lIns="50800" bIns="50800" rIns="50800"/>
              <a:lstStyle/>
              <a:p>
                <a:pPr algn="ctr">
                  <a:lnSpc>
                    <a:spcPts val="1960"/>
                  </a:lnSpc>
                </a:pPr>
              </a:p>
            </p:txBody>
          </p:sp>
        </p:grpSp>
        <p:grpSp>
          <p:nvGrpSpPr>
            <p:cNvPr name="Group 67" id="67"/>
            <p:cNvGrpSpPr/>
            <p:nvPr/>
          </p:nvGrpSpPr>
          <p:grpSpPr>
            <a:xfrm rot="0">
              <a:off x="353255" y="204219"/>
              <a:ext cx="524931" cy="452887"/>
              <a:chOff x="0" y="0"/>
              <a:chExt cx="60138" cy="51885"/>
            </a:xfrm>
          </p:grpSpPr>
          <p:sp>
            <p:nvSpPr>
              <p:cNvPr name="Freeform 68" id="68"/>
              <p:cNvSpPr/>
              <p:nvPr/>
            </p:nvSpPr>
            <p:spPr>
              <a:xfrm flipH="false" flipV="false" rot="0">
                <a:off x="0" y="0"/>
                <a:ext cx="60138" cy="51885"/>
              </a:xfrm>
              <a:custGeom>
                <a:avLst/>
                <a:gdLst/>
                <a:ahLst/>
                <a:cxnLst/>
                <a:rect r="r" b="b" t="t" l="l"/>
                <a:pathLst>
                  <a:path h="51885" w="60138">
                    <a:moveTo>
                      <a:pt x="0" y="0"/>
                    </a:moveTo>
                    <a:lnTo>
                      <a:pt x="60138" y="0"/>
                    </a:lnTo>
                    <a:lnTo>
                      <a:pt x="60138" y="51885"/>
                    </a:lnTo>
                    <a:lnTo>
                      <a:pt x="0" y="51885"/>
                    </a:lnTo>
                    <a:close/>
                  </a:path>
                </a:pathLst>
              </a:custGeom>
              <a:solidFill>
                <a:srgbClr val="0CC0DF"/>
              </a:solidFill>
            </p:spPr>
          </p:sp>
          <p:sp>
            <p:nvSpPr>
              <p:cNvPr name="TextBox 69" id="69"/>
              <p:cNvSpPr txBox="true"/>
              <p:nvPr/>
            </p:nvSpPr>
            <p:spPr>
              <a:xfrm>
                <a:off x="0" y="-9525"/>
                <a:ext cx="812800" cy="822325"/>
              </a:xfrm>
              <a:prstGeom prst="rect">
                <a:avLst/>
              </a:prstGeom>
            </p:spPr>
            <p:txBody>
              <a:bodyPr anchor="ctr" rtlCol="false" tIns="50800" lIns="50800" bIns="50800" rIns="50800"/>
              <a:lstStyle/>
              <a:p>
                <a:pPr algn="ctr">
                  <a:lnSpc>
                    <a:spcPts val="700"/>
                  </a:lnSpc>
                  <a:spcBef>
                    <a:spcPct val="0"/>
                  </a:spcBef>
                </a:pPr>
                <a:r>
                  <a:rPr lang="en-US" sz="500">
                    <a:solidFill>
                      <a:srgbClr val="FFFFFF"/>
                    </a:solidFill>
                    <a:latin typeface="Canva Sans 3"/>
                  </a:rPr>
                  <a:t>CU</a:t>
                </a:r>
              </a:p>
            </p:txBody>
          </p:sp>
        </p:grpSp>
        <p:grpSp>
          <p:nvGrpSpPr>
            <p:cNvPr name="Group 70" id="70"/>
            <p:cNvGrpSpPr/>
            <p:nvPr/>
          </p:nvGrpSpPr>
          <p:grpSpPr>
            <a:xfrm rot="0">
              <a:off x="200122" y="7489877"/>
              <a:ext cx="8315540" cy="1035045"/>
              <a:chOff x="0" y="0"/>
              <a:chExt cx="952666" cy="118579"/>
            </a:xfrm>
          </p:grpSpPr>
          <p:sp>
            <p:nvSpPr>
              <p:cNvPr name="Freeform 71" id="71"/>
              <p:cNvSpPr/>
              <p:nvPr/>
            </p:nvSpPr>
            <p:spPr>
              <a:xfrm flipH="false" flipV="false" rot="0">
                <a:off x="0" y="0"/>
                <a:ext cx="952666" cy="118579"/>
              </a:xfrm>
              <a:custGeom>
                <a:avLst/>
                <a:gdLst/>
                <a:ahLst/>
                <a:cxnLst/>
                <a:rect r="r" b="b" t="t" l="l"/>
                <a:pathLst>
                  <a:path h="118579" w="952666">
                    <a:moveTo>
                      <a:pt x="0" y="0"/>
                    </a:moveTo>
                    <a:lnTo>
                      <a:pt x="952666" y="0"/>
                    </a:lnTo>
                    <a:lnTo>
                      <a:pt x="952666" y="118579"/>
                    </a:lnTo>
                    <a:lnTo>
                      <a:pt x="0" y="118579"/>
                    </a:lnTo>
                    <a:close/>
                  </a:path>
                </a:pathLst>
              </a:custGeom>
              <a:solidFill>
                <a:srgbClr val="737373"/>
              </a:solidFill>
            </p:spPr>
          </p:sp>
          <p:sp>
            <p:nvSpPr>
              <p:cNvPr name="TextBox 72" id="72"/>
              <p:cNvSpPr txBox="true"/>
              <p:nvPr/>
            </p:nvSpPr>
            <p:spPr>
              <a:xfrm>
                <a:off x="0" y="-28575"/>
                <a:ext cx="812800" cy="841375"/>
              </a:xfrm>
              <a:prstGeom prst="rect">
                <a:avLst/>
              </a:prstGeom>
            </p:spPr>
            <p:txBody>
              <a:bodyPr anchor="ctr" rtlCol="false" tIns="50800" lIns="50800" bIns="50800" rIns="50800"/>
              <a:lstStyle/>
              <a:p>
                <a:pPr algn="ctr">
                  <a:lnSpc>
                    <a:spcPts val="1960"/>
                  </a:lnSpc>
                  <a:spcBef>
                    <a:spcPct val="0"/>
                  </a:spcBef>
                </a:pPr>
                <a:r>
                  <a:rPr lang="en-US" sz="1400">
                    <a:solidFill>
                      <a:srgbClr val="FFFFFF"/>
                    </a:solidFill>
                    <a:latin typeface="Canva Sans 3"/>
                  </a:rPr>
                  <a:t>L2 cache</a:t>
                </a:r>
              </a:p>
            </p:txBody>
          </p:sp>
        </p:grpSp>
        <p:grpSp>
          <p:nvGrpSpPr>
            <p:cNvPr name="Group 73" id="73"/>
            <p:cNvGrpSpPr/>
            <p:nvPr/>
          </p:nvGrpSpPr>
          <p:grpSpPr>
            <a:xfrm rot="0">
              <a:off x="200122" y="8634796"/>
              <a:ext cx="8315540" cy="1007194"/>
              <a:chOff x="0" y="0"/>
              <a:chExt cx="952666" cy="115389"/>
            </a:xfrm>
          </p:grpSpPr>
          <p:sp>
            <p:nvSpPr>
              <p:cNvPr name="Freeform 74" id="74"/>
              <p:cNvSpPr/>
              <p:nvPr/>
            </p:nvSpPr>
            <p:spPr>
              <a:xfrm flipH="false" flipV="false" rot="0">
                <a:off x="0" y="0"/>
                <a:ext cx="952666" cy="115389"/>
              </a:xfrm>
              <a:custGeom>
                <a:avLst/>
                <a:gdLst/>
                <a:ahLst/>
                <a:cxnLst/>
                <a:rect r="r" b="b" t="t" l="l"/>
                <a:pathLst>
                  <a:path h="115389" w="952666">
                    <a:moveTo>
                      <a:pt x="0" y="0"/>
                    </a:moveTo>
                    <a:lnTo>
                      <a:pt x="952666" y="0"/>
                    </a:lnTo>
                    <a:lnTo>
                      <a:pt x="952666" y="115389"/>
                    </a:lnTo>
                    <a:lnTo>
                      <a:pt x="0" y="115389"/>
                    </a:lnTo>
                    <a:close/>
                  </a:path>
                </a:pathLst>
              </a:custGeom>
              <a:solidFill>
                <a:srgbClr val="FFBD59"/>
              </a:solidFill>
            </p:spPr>
          </p:sp>
          <p:sp>
            <p:nvSpPr>
              <p:cNvPr name="TextBox 75" id="75"/>
              <p:cNvSpPr txBox="true"/>
              <p:nvPr/>
            </p:nvSpPr>
            <p:spPr>
              <a:xfrm>
                <a:off x="0" y="-28575"/>
                <a:ext cx="812800" cy="841375"/>
              </a:xfrm>
              <a:prstGeom prst="rect">
                <a:avLst/>
              </a:prstGeom>
            </p:spPr>
            <p:txBody>
              <a:bodyPr anchor="ctr" rtlCol="false" tIns="50800" lIns="50800" bIns="50800" rIns="50800"/>
              <a:lstStyle/>
              <a:p>
                <a:pPr algn="ctr">
                  <a:lnSpc>
                    <a:spcPts val="1960"/>
                  </a:lnSpc>
                  <a:spcBef>
                    <a:spcPct val="0"/>
                  </a:spcBef>
                </a:pPr>
                <a:r>
                  <a:rPr lang="en-US" sz="1400">
                    <a:solidFill>
                      <a:srgbClr val="FFFFFF"/>
                    </a:solidFill>
                    <a:latin typeface="Canva Sans 3"/>
                  </a:rPr>
                  <a:t>RAM</a:t>
                </a:r>
              </a:p>
            </p:txBody>
          </p:sp>
        </p:grpSp>
        <p:grpSp>
          <p:nvGrpSpPr>
            <p:cNvPr name="Group 76" id="76"/>
            <p:cNvGrpSpPr/>
            <p:nvPr/>
          </p:nvGrpSpPr>
          <p:grpSpPr>
            <a:xfrm rot="0">
              <a:off x="890339" y="232419"/>
              <a:ext cx="973875" cy="881591"/>
              <a:chOff x="0" y="0"/>
              <a:chExt cx="106821" cy="96699"/>
            </a:xfrm>
          </p:grpSpPr>
          <p:sp>
            <p:nvSpPr>
              <p:cNvPr name="Freeform 77" id="77"/>
              <p:cNvSpPr/>
              <p:nvPr/>
            </p:nvSpPr>
            <p:spPr>
              <a:xfrm flipH="false" flipV="false" rot="0">
                <a:off x="0" y="0"/>
                <a:ext cx="106821" cy="96699"/>
              </a:xfrm>
              <a:custGeom>
                <a:avLst/>
                <a:gdLst/>
                <a:ahLst/>
                <a:cxnLst/>
                <a:rect r="r" b="b" t="t" l="l"/>
                <a:pathLst>
                  <a:path h="96699" w="106821">
                    <a:moveTo>
                      <a:pt x="0" y="0"/>
                    </a:moveTo>
                    <a:lnTo>
                      <a:pt x="106821" y="0"/>
                    </a:lnTo>
                    <a:lnTo>
                      <a:pt x="106821" y="96699"/>
                    </a:lnTo>
                    <a:lnTo>
                      <a:pt x="0" y="96699"/>
                    </a:lnTo>
                    <a:close/>
                  </a:path>
                </a:pathLst>
              </a:custGeom>
              <a:solidFill>
                <a:srgbClr val="004AAD"/>
              </a:solidFill>
              <a:ln w="9525">
                <a:solidFill>
                  <a:srgbClr val="FFFFFF"/>
                </a:solidFill>
              </a:ln>
            </p:spPr>
          </p:sp>
          <p:sp>
            <p:nvSpPr>
              <p:cNvPr name="TextBox 78" id="78"/>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79" id="79"/>
            <p:cNvGrpSpPr/>
            <p:nvPr/>
          </p:nvGrpSpPr>
          <p:grpSpPr>
            <a:xfrm rot="0">
              <a:off x="1838445" y="215162"/>
              <a:ext cx="1006189" cy="893377"/>
              <a:chOff x="0" y="0"/>
              <a:chExt cx="110365" cy="97992"/>
            </a:xfrm>
          </p:grpSpPr>
          <p:sp>
            <p:nvSpPr>
              <p:cNvPr name="Freeform 80" id="80"/>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81" id="81"/>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82" id="82"/>
            <p:cNvGrpSpPr/>
            <p:nvPr/>
          </p:nvGrpSpPr>
          <p:grpSpPr>
            <a:xfrm rot="0">
              <a:off x="2813021" y="209690"/>
              <a:ext cx="1006189" cy="893377"/>
              <a:chOff x="0" y="0"/>
              <a:chExt cx="110365" cy="97992"/>
            </a:xfrm>
          </p:grpSpPr>
          <p:sp>
            <p:nvSpPr>
              <p:cNvPr name="Freeform 83" id="83"/>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84" id="84"/>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85" id="85"/>
            <p:cNvGrpSpPr/>
            <p:nvPr/>
          </p:nvGrpSpPr>
          <p:grpSpPr>
            <a:xfrm rot="0">
              <a:off x="3786563" y="215162"/>
              <a:ext cx="948106" cy="898849"/>
              <a:chOff x="0" y="0"/>
              <a:chExt cx="103995" cy="98592"/>
            </a:xfrm>
          </p:grpSpPr>
          <p:sp>
            <p:nvSpPr>
              <p:cNvPr name="Freeform 86" id="86"/>
              <p:cNvSpPr/>
              <p:nvPr/>
            </p:nvSpPr>
            <p:spPr>
              <a:xfrm flipH="false" flipV="false" rot="0">
                <a:off x="0" y="0"/>
                <a:ext cx="103995" cy="98592"/>
              </a:xfrm>
              <a:custGeom>
                <a:avLst/>
                <a:gdLst/>
                <a:ahLst/>
                <a:cxnLst/>
                <a:rect r="r" b="b" t="t" l="l"/>
                <a:pathLst>
                  <a:path h="98592" w="103995">
                    <a:moveTo>
                      <a:pt x="0" y="0"/>
                    </a:moveTo>
                    <a:lnTo>
                      <a:pt x="103995" y="0"/>
                    </a:lnTo>
                    <a:lnTo>
                      <a:pt x="103995" y="98592"/>
                    </a:lnTo>
                    <a:lnTo>
                      <a:pt x="0" y="98592"/>
                    </a:lnTo>
                    <a:close/>
                  </a:path>
                </a:pathLst>
              </a:custGeom>
              <a:solidFill>
                <a:srgbClr val="004AAD"/>
              </a:solidFill>
              <a:ln w="9525">
                <a:solidFill>
                  <a:srgbClr val="FFFFFF"/>
                </a:solidFill>
              </a:ln>
            </p:spPr>
          </p:sp>
          <p:sp>
            <p:nvSpPr>
              <p:cNvPr name="TextBox 87" id="87"/>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88" id="88"/>
            <p:cNvGrpSpPr/>
            <p:nvPr/>
          </p:nvGrpSpPr>
          <p:grpSpPr>
            <a:xfrm rot="0">
              <a:off x="4693513" y="203713"/>
              <a:ext cx="1016805" cy="893883"/>
              <a:chOff x="0" y="0"/>
              <a:chExt cx="111530" cy="98047"/>
            </a:xfrm>
          </p:grpSpPr>
          <p:sp>
            <p:nvSpPr>
              <p:cNvPr name="Freeform 89" id="89"/>
              <p:cNvSpPr/>
              <p:nvPr/>
            </p:nvSpPr>
            <p:spPr>
              <a:xfrm flipH="false" flipV="false" rot="0">
                <a:off x="0" y="0"/>
                <a:ext cx="111530" cy="98047"/>
              </a:xfrm>
              <a:custGeom>
                <a:avLst/>
                <a:gdLst/>
                <a:ahLst/>
                <a:cxnLst/>
                <a:rect r="r" b="b" t="t" l="l"/>
                <a:pathLst>
                  <a:path h="98047" w="111530">
                    <a:moveTo>
                      <a:pt x="0" y="0"/>
                    </a:moveTo>
                    <a:lnTo>
                      <a:pt x="111530" y="0"/>
                    </a:lnTo>
                    <a:lnTo>
                      <a:pt x="111530" y="98047"/>
                    </a:lnTo>
                    <a:lnTo>
                      <a:pt x="0" y="98047"/>
                    </a:lnTo>
                    <a:close/>
                  </a:path>
                </a:pathLst>
              </a:custGeom>
              <a:solidFill>
                <a:srgbClr val="004AAD"/>
              </a:solidFill>
              <a:ln w="9525">
                <a:solidFill>
                  <a:srgbClr val="FFFFFF"/>
                </a:solidFill>
              </a:ln>
            </p:spPr>
          </p:sp>
          <p:sp>
            <p:nvSpPr>
              <p:cNvPr name="TextBox 90" id="90"/>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91" id="91"/>
            <p:cNvGrpSpPr/>
            <p:nvPr/>
          </p:nvGrpSpPr>
          <p:grpSpPr>
            <a:xfrm rot="0">
              <a:off x="5619438" y="209690"/>
              <a:ext cx="1006189" cy="893377"/>
              <a:chOff x="0" y="0"/>
              <a:chExt cx="110365" cy="97992"/>
            </a:xfrm>
          </p:grpSpPr>
          <p:sp>
            <p:nvSpPr>
              <p:cNvPr name="Freeform 92" id="92"/>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93" id="93"/>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94" id="94"/>
            <p:cNvGrpSpPr/>
            <p:nvPr/>
          </p:nvGrpSpPr>
          <p:grpSpPr>
            <a:xfrm rot="0">
              <a:off x="6594013" y="204219"/>
              <a:ext cx="1006189" cy="893377"/>
              <a:chOff x="0" y="0"/>
              <a:chExt cx="110365" cy="97992"/>
            </a:xfrm>
          </p:grpSpPr>
          <p:sp>
            <p:nvSpPr>
              <p:cNvPr name="Freeform 95" id="95"/>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96" id="96"/>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97" id="97"/>
            <p:cNvGrpSpPr/>
            <p:nvPr/>
          </p:nvGrpSpPr>
          <p:grpSpPr>
            <a:xfrm rot="0">
              <a:off x="7567556" y="209690"/>
              <a:ext cx="948106" cy="898849"/>
              <a:chOff x="0" y="0"/>
              <a:chExt cx="103995" cy="98592"/>
            </a:xfrm>
          </p:grpSpPr>
          <p:sp>
            <p:nvSpPr>
              <p:cNvPr name="Freeform 98" id="98"/>
              <p:cNvSpPr/>
              <p:nvPr/>
            </p:nvSpPr>
            <p:spPr>
              <a:xfrm flipH="false" flipV="false" rot="0">
                <a:off x="0" y="0"/>
                <a:ext cx="103995" cy="98592"/>
              </a:xfrm>
              <a:custGeom>
                <a:avLst/>
                <a:gdLst/>
                <a:ahLst/>
                <a:cxnLst/>
                <a:rect r="r" b="b" t="t" l="l"/>
                <a:pathLst>
                  <a:path h="98592" w="103995">
                    <a:moveTo>
                      <a:pt x="0" y="0"/>
                    </a:moveTo>
                    <a:lnTo>
                      <a:pt x="103995" y="0"/>
                    </a:lnTo>
                    <a:lnTo>
                      <a:pt x="103995" y="98592"/>
                    </a:lnTo>
                    <a:lnTo>
                      <a:pt x="0" y="98592"/>
                    </a:lnTo>
                    <a:close/>
                  </a:path>
                </a:pathLst>
              </a:custGeom>
              <a:solidFill>
                <a:srgbClr val="004AAD"/>
              </a:solidFill>
              <a:ln w="9525">
                <a:solidFill>
                  <a:srgbClr val="FFFFFF"/>
                </a:solidFill>
              </a:ln>
            </p:spPr>
          </p:sp>
          <p:sp>
            <p:nvSpPr>
              <p:cNvPr name="TextBox 99" id="99"/>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00" id="100"/>
            <p:cNvGrpSpPr/>
            <p:nvPr/>
          </p:nvGrpSpPr>
          <p:grpSpPr>
            <a:xfrm rot="0">
              <a:off x="880852" y="1126302"/>
              <a:ext cx="973875" cy="881591"/>
              <a:chOff x="0" y="0"/>
              <a:chExt cx="106821" cy="96699"/>
            </a:xfrm>
          </p:grpSpPr>
          <p:sp>
            <p:nvSpPr>
              <p:cNvPr name="Freeform 101" id="101"/>
              <p:cNvSpPr/>
              <p:nvPr/>
            </p:nvSpPr>
            <p:spPr>
              <a:xfrm flipH="false" flipV="false" rot="0">
                <a:off x="0" y="0"/>
                <a:ext cx="106821" cy="96699"/>
              </a:xfrm>
              <a:custGeom>
                <a:avLst/>
                <a:gdLst/>
                <a:ahLst/>
                <a:cxnLst/>
                <a:rect r="r" b="b" t="t" l="l"/>
                <a:pathLst>
                  <a:path h="96699" w="106821">
                    <a:moveTo>
                      <a:pt x="0" y="0"/>
                    </a:moveTo>
                    <a:lnTo>
                      <a:pt x="106821" y="0"/>
                    </a:lnTo>
                    <a:lnTo>
                      <a:pt x="106821" y="96699"/>
                    </a:lnTo>
                    <a:lnTo>
                      <a:pt x="0" y="96699"/>
                    </a:lnTo>
                    <a:close/>
                  </a:path>
                </a:pathLst>
              </a:custGeom>
              <a:solidFill>
                <a:srgbClr val="004AAD"/>
              </a:solidFill>
              <a:ln w="9525">
                <a:solidFill>
                  <a:srgbClr val="FFFFFF"/>
                </a:solidFill>
              </a:ln>
            </p:spPr>
          </p:sp>
          <p:sp>
            <p:nvSpPr>
              <p:cNvPr name="TextBox 102" id="102"/>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03" id="103"/>
            <p:cNvGrpSpPr/>
            <p:nvPr/>
          </p:nvGrpSpPr>
          <p:grpSpPr>
            <a:xfrm rot="0">
              <a:off x="1828958" y="1109045"/>
              <a:ext cx="1006189" cy="893377"/>
              <a:chOff x="0" y="0"/>
              <a:chExt cx="110365" cy="97992"/>
            </a:xfrm>
          </p:grpSpPr>
          <p:sp>
            <p:nvSpPr>
              <p:cNvPr name="Freeform 104" id="104"/>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105" id="105"/>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06" id="106"/>
            <p:cNvGrpSpPr/>
            <p:nvPr/>
          </p:nvGrpSpPr>
          <p:grpSpPr>
            <a:xfrm rot="0">
              <a:off x="2803533" y="1103573"/>
              <a:ext cx="1006189" cy="893377"/>
              <a:chOff x="0" y="0"/>
              <a:chExt cx="110365" cy="97992"/>
            </a:xfrm>
          </p:grpSpPr>
          <p:sp>
            <p:nvSpPr>
              <p:cNvPr name="Freeform 107" id="107"/>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108" id="108"/>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09" id="109"/>
            <p:cNvGrpSpPr/>
            <p:nvPr/>
          </p:nvGrpSpPr>
          <p:grpSpPr>
            <a:xfrm rot="0">
              <a:off x="3777076" y="1109045"/>
              <a:ext cx="948106" cy="898849"/>
              <a:chOff x="0" y="0"/>
              <a:chExt cx="103995" cy="98592"/>
            </a:xfrm>
          </p:grpSpPr>
          <p:sp>
            <p:nvSpPr>
              <p:cNvPr name="Freeform 110" id="110"/>
              <p:cNvSpPr/>
              <p:nvPr/>
            </p:nvSpPr>
            <p:spPr>
              <a:xfrm flipH="false" flipV="false" rot="0">
                <a:off x="0" y="0"/>
                <a:ext cx="103995" cy="98592"/>
              </a:xfrm>
              <a:custGeom>
                <a:avLst/>
                <a:gdLst/>
                <a:ahLst/>
                <a:cxnLst/>
                <a:rect r="r" b="b" t="t" l="l"/>
                <a:pathLst>
                  <a:path h="98592" w="103995">
                    <a:moveTo>
                      <a:pt x="0" y="0"/>
                    </a:moveTo>
                    <a:lnTo>
                      <a:pt x="103995" y="0"/>
                    </a:lnTo>
                    <a:lnTo>
                      <a:pt x="103995" y="98592"/>
                    </a:lnTo>
                    <a:lnTo>
                      <a:pt x="0" y="98592"/>
                    </a:lnTo>
                    <a:close/>
                  </a:path>
                </a:pathLst>
              </a:custGeom>
              <a:solidFill>
                <a:srgbClr val="004AAD"/>
              </a:solidFill>
              <a:ln w="9525">
                <a:solidFill>
                  <a:srgbClr val="FFFFFF"/>
                </a:solidFill>
              </a:ln>
            </p:spPr>
          </p:sp>
          <p:sp>
            <p:nvSpPr>
              <p:cNvPr name="TextBox 111" id="111"/>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12" id="112"/>
            <p:cNvGrpSpPr/>
            <p:nvPr/>
          </p:nvGrpSpPr>
          <p:grpSpPr>
            <a:xfrm rot="0">
              <a:off x="4684026" y="1097596"/>
              <a:ext cx="1016805" cy="893883"/>
              <a:chOff x="0" y="0"/>
              <a:chExt cx="111530" cy="98047"/>
            </a:xfrm>
          </p:grpSpPr>
          <p:sp>
            <p:nvSpPr>
              <p:cNvPr name="Freeform 113" id="113"/>
              <p:cNvSpPr/>
              <p:nvPr/>
            </p:nvSpPr>
            <p:spPr>
              <a:xfrm flipH="false" flipV="false" rot="0">
                <a:off x="0" y="0"/>
                <a:ext cx="111530" cy="98047"/>
              </a:xfrm>
              <a:custGeom>
                <a:avLst/>
                <a:gdLst/>
                <a:ahLst/>
                <a:cxnLst/>
                <a:rect r="r" b="b" t="t" l="l"/>
                <a:pathLst>
                  <a:path h="98047" w="111530">
                    <a:moveTo>
                      <a:pt x="0" y="0"/>
                    </a:moveTo>
                    <a:lnTo>
                      <a:pt x="111530" y="0"/>
                    </a:lnTo>
                    <a:lnTo>
                      <a:pt x="111530" y="98047"/>
                    </a:lnTo>
                    <a:lnTo>
                      <a:pt x="0" y="98047"/>
                    </a:lnTo>
                    <a:close/>
                  </a:path>
                </a:pathLst>
              </a:custGeom>
              <a:solidFill>
                <a:srgbClr val="004AAD"/>
              </a:solidFill>
              <a:ln w="9525">
                <a:solidFill>
                  <a:srgbClr val="FFFFFF"/>
                </a:solidFill>
              </a:ln>
            </p:spPr>
          </p:sp>
          <p:sp>
            <p:nvSpPr>
              <p:cNvPr name="TextBox 114" id="114"/>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15" id="115"/>
            <p:cNvGrpSpPr/>
            <p:nvPr/>
          </p:nvGrpSpPr>
          <p:grpSpPr>
            <a:xfrm rot="0">
              <a:off x="5609950" y="1103573"/>
              <a:ext cx="1006189" cy="893377"/>
              <a:chOff x="0" y="0"/>
              <a:chExt cx="110365" cy="97992"/>
            </a:xfrm>
          </p:grpSpPr>
          <p:sp>
            <p:nvSpPr>
              <p:cNvPr name="Freeform 116" id="116"/>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117" id="117"/>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18" id="118"/>
            <p:cNvGrpSpPr/>
            <p:nvPr/>
          </p:nvGrpSpPr>
          <p:grpSpPr>
            <a:xfrm rot="0">
              <a:off x="6584526" y="1098102"/>
              <a:ext cx="1006189" cy="893377"/>
              <a:chOff x="0" y="0"/>
              <a:chExt cx="110365" cy="97992"/>
            </a:xfrm>
          </p:grpSpPr>
          <p:sp>
            <p:nvSpPr>
              <p:cNvPr name="Freeform 119" id="119"/>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120" id="120"/>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21" id="121"/>
            <p:cNvGrpSpPr/>
            <p:nvPr/>
          </p:nvGrpSpPr>
          <p:grpSpPr>
            <a:xfrm rot="0">
              <a:off x="7558068" y="1103573"/>
              <a:ext cx="948106" cy="898849"/>
              <a:chOff x="0" y="0"/>
              <a:chExt cx="103995" cy="98592"/>
            </a:xfrm>
          </p:grpSpPr>
          <p:sp>
            <p:nvSpPr>
              <p:cNvPr name="Freeform 122" id="122"/>
              <p:cNvSpPr/>
              <p:nvPr/>
            </p:nvSpPr>
            <p:spPr>
              <a:xfrm flipH="false" flipV="false" rot="0">
                <a:off x="0" y="0"/>
                <a:ext cx="103995" cy="98592"/>
              </a:xfrm>
              <a:custGeom>
                <a:avLst/>
                <a:gdLst/>
                <a:ahLst/>
                <a:cxnLst/>
                <a:rect r="r" b="b" t="t" l="l"/>
                <a:pathLst>
                  <a:path h="98592" w="103995">
                    <a:moveTo>
                      <a:pt x="0" y="0"/>
                    </a:moveTo>
                    <a:lnTo>
                      <a:pt x="103995" y="0"/>
                    </a:lnTo>
                    <a:lnTo>
                      <a:pt x="103995" y="98592"/>
                    </a:lnTo>
                    <a:lnTo>
                      <a:pt x="0" y="98592"/>
                    </a:lnTo>
                    <a:close/>
                  </a:path>
                </a:pathLst>
              </a:custGeom>
              <a:solidFill>
                <a:srgbClr val="004AAD"/>
              </a:solidFill>
              <a:ln w="9525">
                <a:solidFill>
                  <a:srgbClr val="FFFFFF"/>
                </a:solidFill>
              </a:ln>
            </p:spPr>
          </p:sp>
          <p:sp>
            <p:nvSpPr>
              <p:cNvPr name="TextBox 123" id="123"/>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24" id="124"/>
            <p:cNvGrpSpPr/>
            <p:nvPr/>
          </p:nvGrpSpPr>
          <p:grpSpPr>
            <a:xfrm rot="0">
              <a:off x="871364" y="2020185"/>
              <a:ext cx="973875" cy="881591"/>
              <a:chOff x="0" y="0"/>
              <a:chExt cx="106821" cy="96699"/>
            </a:xfrm>
          </p:grpSpPr>
          <p:sp>
            <p:nvSpPr>
              <p:cNvPr name="Freeform 125" id="125"/>
              <p:cNvSpPr/>
              <p:nvPr/>
            </p:nvSpPr>
            <p:spPr>
              <a:xfrm flipH="false" flipV="false" rot="0">
                <a:off x="0" y="0"/>
                <a:ext cx="106821" cy="96699"/>
              </a:xfrm>
              <a:custGeom>
                <a:avLst/>
                <a:gdLst/>
                <a:ahLst/>
                <a:cxnLst/>
                <a:rect r="r" b="b" t="t" l="l"/>
                <a:pathLst>
                  <a:path h="96699" w="106821">
                    <a:moveTo>
                      <a:pt x="0" y="0"/>
                    </a:moveTo>
                    <a:lnTo>
                      <a:pt x="106821" y="0"/>
                    </a:lnTo>
                    <a:lnTo>
                      <a:pt x="106821" y="96699"/>
                    </a:lnTo>
                    <a:lnTo>
                      <a:pt x="0" y="96699"/>
                    </a:lnTo>
                    <a:close/>
                  </a:path>
                </a:pathLst>
              </a:custGeom>
              <a:solidFill>
                <a:srgbClr val="004AAD"/>
              </a:solidFill>
              <a:ln w="9525">
                <a:solidFill>
                  <a:srgbClr val="FFFFFF"/>
                </a:solidFill>
              </a:ln>
            </p:spPr>
          </p:sp>
          <p:sp>
            <p:nvSpPr>
              <p:cNvPr name="TextBox 126" id="126"/>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27" id="127"/>
            <p:cNvGrpSpPr/>
            <p:nvPr/>
          </p:nvGrpSpPr>
          <p:grpSpPr>
            <a:xfrm rot="0">
              <a:off x="1819470" y="2002928"/>
              <a:ext cx="1006189" cy="893377"/>
              <a:chOff x="0" y="0"/>
              <a:chExt cx="110365" cy="97992"/>
            </a:xfrm>
          </p:grpSpPr>
          <p:sp>
            <p:nvSpPr>
              <p:cNvPr name="Freeform 128" id="128"/>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129" id="129"/>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30" id="130"/>
            <p:cNvGrpSpPr/>
            <p:nvPr/>
          </p:nvGrpSpPr>
          <p:grpSpPr>
            <a:xfrm rot="0">
              <a:off x="2794046" y="1997456"/>
              <a:ext cx="1006189" cy="893377"/>
              <a:chOff x="0" y="0"/>
              <a:chExt cx="110365" cy="97992"/>
            </a:xfrm>
          </p:grpSpPr>
          <p:sp>
            <p:nvSpPr>
              <p:cNvPr name="Freeform 131" id="131"/>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132" id="132"/>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33" id="133"/>
            <p:cNvGrpSpPr/>
            <p:nvPr/>
          </p:nvGrpSpPr>
          <p:grpSpPr>
            <a:xfrm rot="0">
              <a:off x="3767589" y="2002928"/>
              <a:ext cx="948106" cy="898849"/>
              <a:chOff x="0" y="0"/>
              <a:chExt cx="103995" cy="98592"/>
            </a:xfrm>
          </p:grpSpPr>
          <p:sp>
            <p:nvSpPr>
              <p:cNvPr name="Freeform 134" id="134"/>
              <p:cNvSpPr/>
              <p:nvPr/>
            </p:nvSpPr>
            <p:spPr>
              <a:xfrm flipH="false" flipV="false" rot="0">
                <a:off x="0" y="0"/>
                <a:ext cx="103995" cy="98592"/>
              </a:xfrm>
              <a:custGeom>
                <a:avLst/>
                <a:gdLst/>
                <a:ahLst/>
                <a:cxnLst/>
                <a:rect r="r" b="b" t="t" l="l"/>
                <a:pathLst>
                  <a:path h="98592" w="103995">
                    <a:moveTo>
                      <a:pt x="0" y="0"/>
                    </a:moveTo>
                    <a:lnTo>
                      <a:pt x="103995" y="0"/>
                    </a:lnTo>
                    <a:lnTo>
                      <a:pt x="103995" y="98592"/>
                    </a:lnTo>
                    <a:lnTo>
                      <a:pt x="0" y="98592"/>
                    </a:lnTo>
                    <a:close/>
                  </a:path>
                </a:pathLst>
              </a:custGeom>
              <a:solidFill>
                <a:srgbClr val="004AAD"/>
              </a:solidFill>
              <a:ln w="9525">
                <a:solidFill>
                  <a:srgbClr val="FFFFFF"/>
                </a:solidFill>
              </a:ln>
            </p:spPr>
          </p:sp>
          <p:sp>
            <p:nvSpPr>
              <p:cNvPr name="TextBox 135" id="135"/>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36" id="136"/>
            <p:cNvGrpSpPr/>
            <p:nvPr/>
          </p:nvGrpSpPr>
          <p:grpSpPr>
            <a:xfrm rot="0">
              <a:off x="4674539" y="1991479"/>
              <a:ext cx="1016805" cy="893883"/>
              <a:chOff x="0" y="0"/>
              <a:chExt cx="111530" cy="98047"/>
            </a:xfrm>
          </p:grpSpPr>
          <p:sp>
            <p:nvSpPr>
              <p:cNvPr name="Freeform 137" id="137"/>
              <p:cNvSpPr/>
              <p:nvPr/>
            </p:nvSpPr>
            <p:spPr>
              <a:xfrm flipH="false" flipV="false" rot="0">
                <a:off x="0" y="0"/>
                <a:ext cx="111530" cy="98047"/>
              </a:xfrm>
              <a:custGeom>
                <a:avLst/>
                <a:gdLst/>
                <a:ahLst/>
                <a:cxnLst/>
                <a:rect r="r" b="b" t="t" l="l"/>
                <a:pathLst>
                  <a:path h="98047" w="111530">
                    <a:moveTo>
                      <a:pt x="0" y="0"/>
                    </a:moveTo>
                    <a:lnTo>
                      <a:pt x="111530" y="0"/>
                    </a:lnTo>
                    <a:lnTo>
                      <a:pt x="111530" y="98047"/>
                    </a:lnTo>
                    <a:lnTo>
                      <a:pt x="0" y="98047"/>
                    </a:lnTo>
                    <a:close/>
                  </a:path>
                </a:pathLst>
              </a:custGeom>
              <a:solidFill>
                <a:srgbClr val="004AAD"/>
              </a:solidFill>
              <a:ln w="9525">
                <a:solidFill>
                  <a:srgbClr val="FFFFFF"/>
                </a:solidFill>
              </a:ln>
            </p:spPr>
          </p:sp>
          <p:sp>
            <p:nvSpPr>
              <p:cNvPr name="TextBox 138" id="138"/>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39" id="139"/>
            <p:cNvGrpSpPr/>
            <p:nvPr/>
          </p:nvGrpSpPr>
          <p:grpSpPr>
            <a:xfrm rot="0">
              <a:off x="5600463" y="1997456"/>
              <a:ext cx="1006189" cy="893377"/>
              <a:chOff x="0" y="0"/>
              <a:chExt cx="110365" cy="97992"/>
            </a:xfrm>
          </p:grpSpPr>
          <p:sp>
            <p:nvSpPr>
              <p:cNvPr name="Freeform 140" id="140"/>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141" id="141"/>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42" id="142"/>
            <p:cNvGrpSpPr/>
            <p:nvPr/>
          </p:nvGrpSpPr>
          <p:grpSpPr>
            <a:xfrm rot="0">
              <a:off x="6575039" y="1991985"/>
              <a:ext cx="1006189" cy="893377"/>
              <a:chOff x="0" y="0"/>
              <a:chExt cx="110365" cy="97992"/>
            </a:xfrm>
          </p:grpSpPr>
          <p:sp>
            <p:nvSpPr>
              <p:cNvPr name="Freeform 143" id="143"/>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144" id="144"/>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45" id="145"/>
            <p:cNvGrpSpPr/>
            <p:nvPr/>
          </p:nvGrpSpPr>
          <p:grpSpPr>
            <a:xfrm rot="0">
              <a:off x="7548581" y="1997456"/>
              <a:ext cx="948106" cy="898849"/>
              <a:chOff x="0" y="0"/>
              <a:chExt cx="103995" cy="98592"/>
            </a:xfrm>
          </p:grpSpPr>
          <p:sp>
            <p:nvSpPr>
              <p:cNvPr name="Freeform 146" id="146"/>
              <p:cNvSpPr/>
              <p:nvPr/>
            </p:nvSpPr>
            <p:spPr>
              <a:xfrm flipH="false" flipV="false" rot="0">
                <a:off x="0" y="0"/>
                <a:ext cx="103995" cy="98592"/>
              </a:xfrm>
              <a:custGeom>
                <a:avLst/>
                <a:gdLst/>
                <a:ahLst/>
                <a:cxnLst/>
                <a:rect r="r" b="b" t="t" l="l"/>
                <a:pathLst>
                  <a:path h="98592" w="103995">
                    <a:moveTo>
                      <a:pt x="0" y="0"/>
                    </a:moveTo>
                    <a:lnTo>
                      <a:pt x="103995" y="0"/>
                    </a:lnTo>
                    <a:lnTo>
                      <a:pt x="103995" y="98592"/>
                    </a:lnTo>
                    <a:lnTo>
                      <a:pt x="0" y="98592"/>
                    </a:lnTo>
                    <a:close/>
                  </a:path>
                </a:pathLst>
              </a:custGeom>
              <a:solidFill>
                <a:srgbClr val="004AAD"/>
              </a:solidFill>
              <a:ln w="9525">
                <a:solidFill>
                  <a:srgbClr val="FFFFFF"/>
                </a:solidFill>
              </a:ln>
            </p:spPr>
          </p:sp>
          <p:sp>
            <p:nvSpPr>
              <p:cNvPr name="TextBox 147" id="147"/>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48" id="148"/>
            <p:cNvGrpSpPr/>
            <p:nvPr/>
          </p:nvGrpSpPr>
          <p:grpSpPr>
            <a:xfrm rot="0">
              <a:off x="871364" y="2914068"/>
              <a:ext cx="973875" cy="881591"/>
              <a:chOff x="0" y="0"/>
              <a:chExt cx="106821" cy="96699"/>
            </a:xfrm>
          </p:grpSpPr>
          <p:sp>
            <p:nvSpPr>
              <p:cNvPr name="Freeform 149" id="149"/>
              <p:cNvSpPr/>
              <p:nvPr/>
            </p:nvSpPr>
            <p:spPr>
              <a:xfrm flipH="false" flipV="false" rot="0">
                <a:off x="0" y="0"/>
                <a:ext cx="106821" cy="96699"/>
              </a:xfrm>
              <a:custGeom>
                <a:avLst/>
                <a:gdLst/>
                <a:ahLst/>
                <a:cxnLst/>
                <a:rect r="r" b="b" t="t" l="l"/>
                <a:pathLst>
                  <a:path h="96699" w="106821">
                    <a:moveTo>
                      <a:pt x="0" y="0"/>
                    </a:moveTo>
                    <a:lnTo>
                      <a:pt x="106821" y="0"/>
                    </a:lnTo>
                    <a:lnTo>
                      <a:pt x="106821" y="96699"/>
                    </a:lnTo>
                    <a:lnTo>
                      <a:pt x="0" y="96699"/>
                    </a:lnTo>
                    <a:close/>
                  </a:path>
                </a:pathLst>
              </a:custGeom>
              <a:solidFill>
                <a:srgbClr val="004AAD"/>
              </a:solidFill>
              <a:ln w="9525">
                <a:solidFill>
                  <a:srgbClr val="FFFFFF"/>
                </a:solidFill>
              </a:ln>
            </p:spPr>
          </p:sp>
          <p:sp>
            <p:nvSpPr>
              <p:cNvPr name="TextBox 150" id="150"/>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51" id="151"/>
            <p:cNvGrpSpPr/>
            <p:nvPr/>
          </p:nvGrpSpPr>
          <p:grpSpPr>
            <a:xfrm rot="0">
              <a:off x="1819470" y="2896811"/>
              <a:ext cx="1006189" cy="893377"/>
              <a:chOff x="0" y="0"/>
              <a:chExt cx="110365" cy="97992"/>
            </a:xfrm>
          </p:grpSpPr>
          <p:sp>
            <p:nvSpPr>
              <p:cNvPr name="Freeform 152" id="152"/>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153" id="153"/>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54" id="154"/>
            <p:cNvGrpSpPr/>
            <p:nvPr/>
          </p:nvGrpSpPr>
          <p:grpSpPr>
            <a:xfrm rot="0">
              <a:off x="2794046" y="2891339"/>
              <a:ext cx="1006189" cy="893377"/>
              <a:chOff x="0" y="0"/>
              <a:chExt cx="110365" cy="97992"/>
            </a:xfrm>
          </p:grpSpPr>
          <p:sp>
            <p:nvSpPr>
              <p:cNvPr name="Freeform 155" id="155"/>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156" id="156"/>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57" id="157"/>
            <p:cNvGrpSpPr/>
            <p:nvPr/>
          </p:nvGrpSpPr>
          <p:grpSpPr>
            <a:xfrm rot="0">
              <a:off x="3767589" y="2896811"/>
              <a:ext cx="948106" cy="898849"/>
              <a:chOff x="0" y="0"/>
              <a:chExt cx="103995" cy="98592"/>
            </a:xfrm>
          </p:grpSpPr>
          <p:sp>
            <p:nvSpPr>
              <p:cNvPr name="Freeform 158" id="158"/>
              <p:cNvSpPr/>
              <p:nvPr/>
            </p:nvSpPr>
            <p:spPr>
              <a:xfrm flipH="false" flipV="false" rot="0">
                <a:off x="0" y="0"/>
                <a:ext cx="103995" cy="98592"/>
              </a:xfrm>
              <a:custGeom>
                <a:avLst/>
                <a:gdLst/>
                <a:ahLst/>
                <a:cxnLst/>
                <a:rect r="r" b="b" t="t" l="l"/>
                <a:pathLst>
                  <a:path h="98592" w="103995">
                    <a:moveTo>
                      <a:pt x="0" y="0"/>
                    </a:moveTo>
                    <a:lnTo>
                      <a:pt x="103995" y="0"/>
                    </a:lnTo>
                    <a:lnTo>
                      <a:pt x="103995" y="98592"/>
                    </a:lnTo>
                    <a:lnTo>
                      <a:pt x="0" y="98592"/>
                    </a:lnTo>
                    <a:close/>
                  </a:path>
                </a:pathLst>
              </a:custGeom>
              <a:solidFill>
                <a:srgbClr val="004AAD"/>
              </a:solidFill>
              <a:ln w="9525">
                <a:solidFill>
                  <a:srgbClr val="FFFFFF"/>
                </a:solidFill>
              </a:ln>
            </p:spPr>
          </p:sp>
          <p:sp>
            <p:nvSpPr>
              <p:cNvPr name="TextBox 159" id="159"/>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60" id="160"/>
            <p:cNvGrpSpPr/>
            <p:nvPr/>
          </p:nvGrpSpPr>
          <p:grpSpPr>
            <a:xfrm rot="0">
              <a:off x="4674539" y="2885362"/>
              <a:ext cx="1016805" cy="893883"/>
              <a:chOff x="0" y="0"/>
              <a:chExt cx="111530" cy="98047"/>
            </a:xfrm>
          </p:grpSpPr>
          <p:sp>
            <p:nvSpPr>
              <p:cNvPr name="Freeform 161" id="161"/>
              <p:cNvSpPr/>
              <p:nvPr/>
            </p:nvSpPr>
            <p:spPr>
              <a:xfrm flipH="false" flipV="false" rot="0">
                <a:off x="0" y="0"/>
                <a:ext cx="111530" cy="98047"/>
              </a:xfrm>
              <a:custGeom>
                <a:avLst/>
                <a:gdLst/>
                <a:ahLst/>
                <a:cxnLst/>
                <a:rect r="r" b="b" t="t" l="l"/>
                <a:pathLst>
                  <a:path h="98047" w="111530">
                    <a:moveTo>
                      <a:pt x="0" y="0"/>
                    </a:moveTo>
                    <a:lnTo>
                      <a:pt x="111530" y="0"/>
                    </a:lnTo>
                    <a:lnTo>
                      <a:pt x="111530" y="98047"/>
                    </a:lnTo>
                    <a:lnTo>
                      <a:pt x="0" y="98047"/>
                    </a:lnTo>
                    <a:close/>
                  </a:path>
                </a:pathLst>
              </a:custGeom>
              <a:solidFill>
                <a:srgbClr val="004AAD"/>
              </a:solidFill>
              <a:ln w="9525">
                <a:solidFill>
                  <a:srgbClr val="FFFFFF"/>
                </a:solidFill>
              </a:ln>
            </p:spPr>
          </p:sp>
          <p:sp>
            <p:nvSpPr>
              <p:cNvPr name="TextBox 162" id="162"/>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63" id="163"/>
            <p:cNvGrpSpPr/>
            <p:nvPr/>
          </p:nvGrpSpPr>
          <p:grpSpPr>
            <a:xfrm rot="0">
              <a:off x="5600463" y="2891339"/>
              <a:ext cx="1006189" cy="893377"/>
              <a:chOff x="0" y="0"/>
              <a:chExt cx="110365" cy="97992"/>
            </a:xfrm>
          </p:grpSpPr>
          <p:sp>
            <p:nvSpPr>
              <p:cNvPr name="Freeform 164" id="164"/>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165" id="165"/>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66" id="166"/>
            <p:cNvGrpSpPr/>
            <p:nvPr/>
          </p:nvGrpSpPr>
          <p:grpSpPr>
            <a:xfrm rot="0">
              <a:off x="6575039" y="2885868"/>
              <a:ext cx="1006189" cy="893377"/>
              <a:chOff x="0" y="0"/>
              <a:chExt cx="110365" cy="97992"/>
            </a:xfrm>
          </p:grpSpPr>
          <p:sp>
            <p:nvSpPr>
              <p:cNvPr name="Freeform 167" id="167"/>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168" id="168"/>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69" id="169"/>
            <p:cNvGrpSpPr/>
            <p:nvPr/>
          </p:nvGrpSpPr>
          <p:grpSpPr>
            <a:xfrm rot="0">
              <a:off x="7548581" y="2891339"/>
              <a:ext cx="948106" cy="898849"/>
              <a:chOff x="0" y="0"/>
              <a:chExt cx="103995" cy="98592"/>
            </a:xfrm>
          </p:grpSpPr>
          <p:sp>
            <p:nvSpPr>
              <p:cNvPr name="Freeform 170" id="170"/>
              <p:cNvSpPr/>
              <p:nvPr/>
            </p:nvSpPr>
            <p:spPr>
              <a:xfrm flipH="false" flipV="false" rot="0">
                <a:off x="0" y="0"/>
                <a:ext cx="103995" cy="98592"/>
              </a:xfrm>
              <a:custGeom>
                <a:avLst/>
                <a:gdLst/>
                <a:ahLst/>
                <a:cxnLst/>
                <a:rect r="r" b="b" t="t" l="l"/>
                <a:pathLst>
                  <a:path h="98592" w="103995">
                    <a:moveTo>
                      <a:pt x="0" y="0"/>
                    </a:moveTo>
                    <a:lnTo>
                      <a:pt x="103995" y="0"/>
                    </a:lnTo>
                    <a:lnTo>
                      <a:pt x="103995" y="98592"/>
                    </a:lnTo>
                    <a:lnTo>
                      <a:pt x="0" y="98592"/>
                    </a:lnTo>
                    <a:close/>
                  </a:path>
                </a:pathLst>
              </a:custGeom>
              <a:solidFill>
                <a:srgbClr val="004AAD"/>
              </a:solidFill>
              <a:ln w="9525">
                <a:solidFill>
                  <a:srgbClr val="FFFFFF"/>
                </a:solidFill>
              </a:ln>
            </p:spPr>
          </p:sp>
          <p:sp>
            <p:nvSpPr>
              <p:cNvPr name="TextBox 171" id="171"/>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72" id="172"/>
            <p:cNvGrpSpPr/>
            <p:nvPr/>
          </p:nvGrpSpPr>
          <p:grpSpPr>
            <a:xfrm rot="0">
              <a:off x="861877" y="3797992"/>
              <a:ext cx="973875" cy="881591"/>
              <a:chOff x="0" y="0"/>
              <a:chExt cx="106821" cy="96699"/>
            </a:xfrm>
          </p:grpSpPr>
          <p:sp>
            <p:nvSpPr>
              <p:cNvPr name="Freeform 173" id="173"/>
              <p:cNvSpPr/>
              <p:nvPr/>
            </p:nvSpPr>
            <p:spPr>
              <a:xfrm flipH="false" flipV="false" rot="0">
                <a:off x="0" y="0"/>
                <a:ext cx="106821" cy="96699"/>
              </a:xfrm>
              <a:custGeom>
                <a:avLst/>
                <a:gdLst/>
                <a:ahLst/>
                <a:cxnLst/>
                <a:rect r="r" b="b" t="t" l="l"/>
                <a:pathLst>
                  <a:path h="96699" w="106821">
                    <a:moveTo>
                      <a:pt x="0" y="0"/>
                    </a:moveTo>
                    <a:lnTo>
                      <a:pt x="106821" y="0"/>
                    </a:lnTo>
                    <a:lnTo>
                      <a:pt x="106821" y="96699"/>
                    </a:lnTo>
                    <a:lnTo>
                      <a:pt x="0" y="96699"/>
                    </a:lnTo>
                    <a:close/>
                  </a:path>
                </a:pathLst>
              </a:custGeom>
              <a:solidFill>
                <a:srgbClr val="004AAD"/>
              </a:solidFill>
              <a:ln w="9525">
                <a:solidFill>
                  <a:srgbClr val="FFFFFF"/>
                </a:solidFill>
              </a:ln>
            </p:spPr>
          </p:sp>
          <p:sp>
            <p:nvSpPr>
              <p:cNvPr name="TextBox 174" id="174"/>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75" id="175"/>
            <p:cNvGrpSpPr/>
            <p:nvPr/>
          </p:nvGrpSpPr>
          <p:grpSpPr>
            <a:xfrm rot="0">
              <a:off x="1809983" y="3780735"/>
              <a:ext cx="1006189" cy="893377"/>
              <a:chOff x="0" y="0"/>
              <a:chExt cx="110365" cy="97992"/>
            </a:xfrm>
          </p:grpSpPr>
          <p:sp>
            <p:nvSpPr>
              <p:cNvPr name="Freeform 176" id="176"/>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177" id="177"/>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78" id="178"/>
            <p:cNvGrpSpPr/>
            <p:nvPr/>
          </p:nvGrpSpPr>
          <p:grpSpPr>
            <a:xfrm rot="0">
              <a:off x="2784559" y="3775263"/>
              <a:ext cx="1006189" cy="893377"/>
              <a:chOff x="0" y="0"/>
              <a:chExt cx="110365" cy="97992"/>
            </a:xfrm>
          </p:grpSpPr>
          <p:sp>
            <p:nvSpPr>
              <p:cNvPr name="Freeform 179" id="179"/>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180" id="180"/>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81" id="181"/>
            <p:cNvGrpSpPr/>
            <p:nvPr/>
          </p:nvGrpSpPr>
          <p:grpSpPr>
            <a:xfrm rot="0">
              <a:off x="3758101" y="3780735"/>
              <a:ext cx="948106" cy="898849"/>
              <a:chOff x="0" y="0"/>
              <a:chExt cx="103995" cy="98592"/>
            </a:xfrm>
          </p:grpSpPr>
          <p:sp>
            <p:nvSpPr>
              <p:cNvPr name="Freeform 182" id="182"/>
              <p:cNvSpPr/>
              <p:nvPr/>
            </p:nvSpPr>
            <p:spPr>
              <a:xfrm flipH="false" flipV="false" rot="0">
                <a:off x="0" y="0"/>
                <a:ext cx="103995" cy="98592"/>
              </a:xfrm>
              <a:custGeom>
                <a:avLst/>
                <a:gdLst/>
                <a:ahLst/>
                <a:cxnLst/>
                <a:rect r="r" b="b" t="t" l="l"/>
                <a:pathLst>
                  <a:path h="98592" w="103995">
                    <a:moveTo>
                      <a:pt x="0" y="0"/>
                    </a:moveTo>
                    <a:lnTo>
                      <a:pt x="103995" y="0"/>
                    </a:lnTo>
                    <a:lnTo>
                      <a:pt x="103995" y="98592"/>
                    </a:lnTo>
                    <a:lnTo>
                      <a:pt x="0" y="98592"/>
                    </a:lnTo>
                    <a:close/>
                  </a:path>
                </a:pathLst>
              </a:custGeom>
              <a:solidFill>
                <a:srgbClr val="004AAD"/>
              </a:solidFill>
              <a:ln w="9525">
                <a:solidFill>
                  <a:srgbClr val="FFFFFF"/>
                </a:solidFill>
              </a:ln>
            </p:spPr>
          </p:sp>
          <p:sp>
            <p:nvSpPr>
              <p:cNvPr name="TextBox 183" id="183"/>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84" id="184"/>
            <p:cNvGrpSpPr/>
            <p:nvPr/>
          </p:nvGrpSpPr>
          <p:grpSpPr>
            <a:xfrm rot="0">
              <a:off x="4665051" y="3769286"/>
              <a:ext cx="1016805" cy="893883"/>
              <a:chOff x="0" y="0"/>
              <a:chExt cx="111530" cy="98047"/>
            </a:xfrm>
          </p:grpSpPr>
          <p:sp>
            <p:nvSpPr>
              <p:cNvPr name="Freeform 185" id="185"/>
              <p:cNvSpPr/>
              <p:nvPr/>
            </p:nvSpPr>
            <p:spPr>
              <a:xfrm flipH="false" flipV="false" rot="0">
                <a:off x="0" y="0"/>
                <a:ext cx="111530" cy="98047"/>
              </a:xfrm>
              <a:custGeom>
                <a:avLst/>
                <a:gdLst/>
                <a:ahLst/>
                <a:cxnLst/>
                <a:rect r="r" b="b" t="t" l="l"/>
                <a:pathLst>
                  <a:path h="98047" w="111530">
                    <a:moveTo>
                      <a:pt x="0" y="0"/>
                    </a:moveTo>
                    <a:lnTo>
                      <a:pt x="111530" y="0"/>
                    </a:lnTo>
                    <a:lnTo>
                      <a:pt x="111530" y="98047"/>
                    </a:lnTo>
                    <a:lnTo>
                      <a:pt x="0" y="98047"/>
                    </a:lnTo>
                    <a:close/>
                  </a:path>
                </a:pathLst>
              </a:custGeom>
              <a:solidFill>
                <a:srgbClr val="004AAD"/>
              </a:solidFill>
              <a:ln w="9525">
                <a:solidFill>
                  <a:srgbClr val="FFFFFF"/>
                </a:solidFill>
              </a:ln>
            </p:spPr>
          </p:sp>
          <p:sp>
            <p:nvSpPr>
              <p:cNvPr name="TextBox 186" id="186"/>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87" id="187"/>
            <p:cNvGrpSpPr/>
            <p:nvPr/>
          </p:nvGrpSpPr>
          <p:grpSpPr>
            <a:xfrm rot="0">
              <a:off x="5590976" y="3775263"/>
              <a:ext cx="1006189" cy="893377"/>
              <a:chOff x="0" y="0"/>
              <a:chExt cx="110365" cy="97992"/>
            </a:xfrm>
          </p:grpSpPr>
          <p:sp>
            <p:nvSpPr>
              <p:cNvPr name="Freeform 188" id="188"/>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189" id="189"/>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90" id="190"/>
            <p:cNvGrpSpPr/>
            <p:nvPr/>
          </p:nvGrpSpPr>
          <p:grpSpPr>
            <a:xfrm rot="0">
              <a:off x="6565552" y="3769792"/>
              <a:ext cx="1006189" cy="893377"/>
              <a:chOff x="0" y="0"/>
              <a:chExt cx="110365" cy="97992"/>
            </a:xfrm>
          </p:grpSpPr>
          <p:sp>
            <p:nvSpPr>
              <p:cNvPr name="Freeform 191" id="191"/>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192" id="192"/>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93" id="193"/>
            <p:cNvGrpSpPr/>
            <p:nvPr/>
          </p:nvGrpSpPr>
          <p:grpSpPr>
            <a:xfrm rot="0">
              <a:off x="7539094" y="3775263"/>
              <a:ext cx="948106" cy="898849"/>
              <a:chOff x="0" y="0"/>
              <a:chExt cx="103995" cy="98592"/>
            </a:xfrm>
          </p:grpSpPr>
          <p:sp>
            <p:nvSpPr>
              <p:cNvPr name="Freeform 194" id="194"/>
              <p:cNvSpPr/>
              <p:nvPr/>
            </p:nvSpPr>
            <p:spPr>
              <a:xfrm flipH="false" flipV="false" rot="0">
                <a:off x="0" y="0"/>
                <a:ext cx="103995" cy="98592"/>
              </a:xfrm>
              <a:custGeom>
                <a:avLst/>
                <a:gdLst/>
                <a:ahLst/>
                <a:cxnLst/>
                <a:rect r="r" b="b" t="t" l="l"/>
                <a:pathLst>
                  <a:path h="98592" w="103995">
                    <a:moveTo>
                      <a:pt x="0" y="0"/>
                    </a:moveTo>
                    <a:lnTo>
                      <a:pt x="103995" y="0"/>
                    </a:lnTo>
                    <a:lnTo>
                      <a:pt x="103995" y="98592"/>
                    </a:lnTo>
                    <a:lnTo>
                      <a:pt x="0" y="98592"/>
                    </a:lnTo>
                    <a:close/>
                  </a:path>
                </a:pathLst>
              </a:custGeom>
              <a:solidFill>
                <a:srgbClr val="004AAD"/>
              </a:solidFill>
              <a:ln w="9525">
                <a:solidFill>
                  <a:srgbClr val="FFFFFF"/>
                </a:solidFill>
              </a:ln>
            </p:spPr>
          </p:sp>
          <p:sp>
            <p:nvSpPr>
              <p:cNvPr name="TextBox 195" id="195"/>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96" id="196"/>
            <p:cNvGrpSpPr/>
            <p:nvPr/>
          </p:nvGrpSpPr>
          <p:grpSpPr>
            <a:xfrm rot="0">
              <a:off x="852390" y="4683287"/>
              <a:ext cx="973875" cy="881591"/>
              <a:chOff x="0" y="0"/>
              <a:chExt cx="106821" cy="96699"/>
            </a:xfrm>
          </p:grpSpPr>
          <p:sp>
            <p:nvSpPr>
              <p:cNvPr name="Freeform 197" id="197"/>
              <p:cNvSpPr/>
              <p:nvPr/>
            </p:nvSpPr>
            <p:spPr>
              <a:xfrm flipH="false" flipV="false" rot="0">
                <a:off x="0" y="0"/>
                <a:ext cx="106821" cy="96699"/>
              </a:xfrm>
              <a:custGeom>
                <a:avLst/>
                <a:gdLst/>
                <a:ahLst/>
                <a:cxnLst/>
                <a:rect r="r" b="b" t="t" l="l"/>
                <a:pathLst>
                  <a:path h="96699" w="106821">
                    <a:moveTo>
                      <a:pt x="0" y="0"/>
                    </a:moveTo>
                    <a:lnTo>
                      <a:pt x="106821" y="0"/>
                    </a:lnTo>
                    <a:lnTo>
                      <a:pt x="106821" y="96699"/>
                    </a:lnTo>
                    <a:lnTo>
                      <a:pt x="0" y="96699"/>
                    </a:lnTo>
                    <a:close/>
                  </a:path>
                </a:pathLst>
              </a:custGeom>
              <a:solidFill>
                <a:srgbClr val="004AAD"/>
              </a:solidFill>
              <a:ln w="9525">
                <a:solidFill>
                  <a:srgbClr val="FFFFFF"/>
                </a:solidFill>
              </a:ln>
            </p:spPr>
          </p:sp>
          <p:sp>
            <p:nvSpPr>
              <p:cNvPr name="TextBox 198" id="198"/>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199" id="199"/>
            <p:cNvGrpSpPr/>
            <p:nvPr/>
          </p:nvGrpSpPr>
          <p:grpSpPr>
            <a:xfrm rot="0">
              <a:off x="1800496" y="4666030"/>
              <a:ext cx="1006189" cy="893377"/>
              <a:chOff x="0" y="0"/>
              <a:chExt cx="110365" cy="97992"/>
            </a:xfrm>
          </p:grpSpPr>
          <p:sp>
            <p:nvSpPr>
              <p:cNvPr name="Freeform 200" id="200"/>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201" id="201"/>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02" id="202"/>
            <p:cNvGrpSpPr/>
            <p:nvPr/>
          </p:nvGrpSpPr>
          <p:grpSpPr>
            <a:xfrm rot="0">
              <a:off x="2775072" y="4660558"/>
              <a:ext cx="1006189" cy="893377"/>
              <a:chOff x="0" y="0"/>
              <a:chExt cx="110365" cy="97992"/>
            </a:xfrm>
          </p:grpSpPr>
          <p:sp>
            <p:nvSpPr>
              <p:cNvPr name="Freeform 203" id="203"/>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204" id="204"/>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05" id="205"/>
            <p:cNvGrpSpPr/>
            <p:nvPr/>
          </p:nvGrpSpPr>
          <p:grpSpPr>
            <a:xfrm rot="0">
              <a:off x="3748614" y="4666030"/>
              <a:ext cx="948106" cy="898849"/>
              <a:chOff x="0" y="0"/>
              <a:chExt cx="103995" cy="98592"/>
            </a:xfrm>
          </p:grpSpPr>
          <p:sp>
            <p:nvSpPr>
              <p:cNvPr name="Freeform 206" id="206"/>
              <p:cNvSpPr/>
              <p:nvPr/>
            </p:nvSpPr>
            <p:spPr>
              <a:xfrm flipH="false" flipV="false" rot="0">
                <a:off x="0" y="0"/>
                <a:ext cx="103995" cy="98592"/>
              </a:xfrm>
              <a:custGeom>
                <a:avLst/>
                <a:gdLst/>
                <a:ahLst/>
                <a:cxnLst/>
                <a:rect r="r" b="b" t="t" l="l"/>
                <a:pathLst>
                  <a:path h="98592" w="103995">
                    <a:moveTo>
                      <a:pt x="0" y="0"/>
                    </a:moveTo>
                    <a:lnTo>
                      <a:pt x="103995" y="0"/>
                    </a:lnTo>
                    <a:lnTo>
                      <a:pt x="103995" y="98592"/>
                    </a:lnTo>
                    <a:lnTo>
                      <a:pt x="0" y="98592"/>
                    </a:lnTo>
                    <a:close/>
                  </a:path>
                </a:pathLst>
              </a:custGeom>
              <a:solidFill>
                <a:srgbClr val="004AAD"/>
              </a:solidFill>
              <a:ln w="9525">
                <a:solidFill>
                  <a:srgbClr val="FFFFFF"/>
                </a:solidFill>
              </a:ln>
            </p:spPr>
          </p:sp>
          <p:sp>
            <p:nvSpPr>
              <p:cNvPr name="TextBox 207" id="207"/>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08" id="208"/>
            <p:cNvGrpSpPr/>
            <p:nvPr/>
          </p:nvGrpSpPr>
          <p:grpSpPr>
            <a:xfrm rot="0">
              <a:off x="4655564" y="4654581"/>
              <a:ext cx="1016805" cy="893883"/>
              <a:chOff x="0" y="0"/>
              <a:chExt cx="111530" cy="98047"/>
            </a:xfrm>
          </p:grpSpPr>
          <p:sp>
            <p:nvSpPr>
              <p:cNvPr name="Freeform 209" id="209"/>
              <p:cNvSpPr/>
              <p:nvPr/>
            </p:nvSpPr>
            <p:spPr>
              <a:xfrm flipH="false" flipV="false" rot="0">
                <a:off x="0" y="0"/>
                <a:ext cx="111530" cy="98047"/>
              </a:xfrm>
              <a:custGeom>
                <a:avLst/>
                <a:gdLst/>
                <a:ahLst/>
                <a:cxnLst/>
                <a:rect r="r" b="b" t="t" l="l"/>
                <a:pathLst>
                  <a:path h="98047" w="111530">
                    <a:moveTo>
                      <a:pt x="0" y="0"/>
                    </a:moveTo>
                    <a:lnTo>
                      <a:pt x="111530" y="0"/>
                    </a:lnTo>
                    <a:lnTo>
                      <a:pt x="111530" y="98047"/>
                    </a:lnTo>
                    <a:lnTo>
                      <a:pt x="0" y="98047"/>
                    </a:lnTo>
                    <a:close/>
                  </a:path>
                </a:pathLst>
              </a:custGeom>
              <a:solidFill>
                <a:srgbClr val="004AAD"/>
              </a:solidFill>
              <a:ln w="9525">
                <a:solidFill>
                  <a:srgbClr val="FFFFFF"/>
                </a:solidFill>
              </a:ln>
            </p:spPr>
          </p:sp>
          <p:sp>
            <p:nvSpPr>
              <p:cNvPr name="TextBox 210" id="210"/>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11" id="211"/>
            <p:cNvGrpSpPr/>
            <p:nvPr/>
          </p:nvGrpSpPr>
          <p:grpSpPr>
            <a:xfrm rot="0">
              <a:off x="5581489" y="4660558"/>
              <a:ext cx="1006189" cy="893377"/>
              <a:chOff x="0" y="0"/>
              <a:chExt cx="110365" cy="97992"/>
            </a:xfrm>
          </p:grpSpPr>
          <p:sp>
            <p:nvSpPr>
              <p:cNvPr name="Freeform 212" id="212"/>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213" id="213"/>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14" id="214"/>
            <p:cNvGrpSpPr/>
            <p:nvPr/>
          </p:nvGrpSpPr>
          <p:grpSpPr>
            <a:xfrm rot="0">
              <a:off x="6556064" y="4655087"/>
              <a:ext cx="1006189" cy="893377"/>
              <a:chOff x="0" y="0"/>
              <a:chExt cx="110365" cy="97992"/>
            </a:xfrm>
          </p:grpSpPr>
          <p:sp>
            <p:nvSpPr>
              <p:cNvPr name="Freeform 215" id="215"/>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216" id="216"/>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17" id="217"/>
            <p:cNvGrpSpPr/>
            <p:nvPr/>
          </p:nvGrpSpPr>
          <p:grpSpPr>
            <a:xfrm rot="0">
              <a:off x="7529607" y="4660558"/>
              <a:ext cx="948106" cy="898849"/>
              <a:chOff x="0" y="0"/>
              <a:chExt cx="103995" cy="98592"/>
            </a:xfrm>
          </p:grpSpPr>
          <p:sp>
            <p:nvSpPr>
              <p:cNvPr name="Freeform 218" id="218"/>
              <p:cNvSpPr/>
              <p:nvPr/>
            </p:nvSpPr>
            <p:spPr>
              <a:xfrm flipH="false" flipV="false" rot="0">
                <a:off x="0" y="0"/>
                <a:ext cx="103995" cy="98592"/>
              </a:xfrm>
              <a:custGeom>
                <a:avLst/>
                <a:gdLst/>
                <a:ahLst/>
                <a:cxnLst/>
                <a:rect r="r" b="b" t="t" l="l"/>
                <a:pathLst>
                  <a:path h="98592" w="103995">
                    <a:moveTo>
                      <a:pt x="0" y="0"/>
                    </a:moveTo>
                    <a:lnTo>
                      <a:pt x="103995" y="0"/>
                    </a:lnTo>
                    <a:lnTo>
                      <a:pt x="103995" y="98592"/>
                    </a:lnTo>
                    <a:lnTo>
                      <a:pt x="0" y="98592"/>
                    </a:lnTo>
                    <a:close/>
                  </a:path>
                </a:pathLst>
              </a:custGeom>
              <a:solidFill>
                <a:srgbClr val="004AAD"/>
              </a:solidFill>
              <a:ln w="9525">
                <a:solidFill>
                  <a:srgbClr val="FFFFFF"/>
                </a:solidFill>
              </a:ln>
            </p:spPr>
          </p:sp>
          <p:sp>
            <p:nvSpPr>
              <p:cNvPr name="TextBox 219" id="219"/>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20" id="220"/>
            <p:cNvGrpSpPr/>
            <p:nvPr/>
          </p:nvGrpSpPr>
          <p:grpSpPr>
            <a:xfrm rot="0">
              <a:off x="861877" y="5588113"/>
              <a:ext cx="973875" cy="881591"/>
              <a:chOff x="0" y="0"/>
              <a:chExt cx="106821" cy="96699"/>
            </a:xfrm>
          </p:grpSpPr>
          <p:sp>
            <p:nvSpPr>
              <p:cNvPr name="Freeform 221" id="221"/>
              <p:cNvSpPr/>
              <p:nvPr/>
            </p:nvSpPr>
            <p:spPr>
              <a:xfrm flipH="false" flipV="false" rot="0">
                <a:off x="0" y="0"/>
                <a:ext cx="106821" cy="96699"/>
              </a:xfrm>
              <a:custGeom>
                <a:avLst/>
                <a:gdLst/>
                <a:ahLst/>
                <a:cxnLst/>
                <a:rect r="r" b="b" t="t" l="l"/>
                <a:pathLst>
                  <a:path h="96699" w="106821">
                    <a:moveTo>
                      <a:pt x="0" y="0"/>
                    </a:moveTo>
                    <a:lnTo>
                      <a:pt x="106821" y="0"/>
                    </a:lnTo>
                    <a:lnTo>
                      <a:pt x="106821" y="96699"/>
                    </a:lnTo>
                    <a:lnTo>
                      <a:pt x="0" y="96699"/>
                    </a:lnTo>
                    <a:close/>
                  </a:path>
                </a:pathLst>
              </a:custGeom>
              <a:solidFill>
                <a:srgbClr val="004AAD"/>
              </a:solidFill>
              <a:ln w="9525">
                <a:solidFill>
                  <a:srgbClr val="FFFFFF"/>
                </a:solidFill>
              </a:ln>
            </p:spPr>
          </p:sp>
          <p:sp>
            <p:nvSpPr>
              <p:cNvPr name="TextBox 222" id="222"/>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23" id="223"/>
            <p:cNvGrpSpPr/>
            <p:nvPr/>
          </p:nvGrpSpPr>
          <p:grpSpPr>
            <a:xfrm rot="0">
              <a:off x="1809983" y="5570856"/>
              <a:ext cx="1006189" cy="893377"/>
              <a:chOff x="0" y="0"/>
              <a:chExt cx="110365" cy="97992"/>
            </a:xfrm>
          </p:grpSpPr>
          <p:sp>
            <p:nvSpPr>
              <p:cNvPr name="Freeform 224" id="224"/>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225" id="225"/>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26" id="226"/>
            <p:cNvGrpSpPr/>
            <p:nvPr/>
          </p:nvGrpSpPr>
          <p:grpSpPr>
            <a:xfrm rot="0">
              <a:off x="2784559" y="5565384"/>
              <a:ext cx="1006189" cy="893377"/>
              <a:chOff x="0" y="0"/>
              <a:chExt cx="110365" cy="97992"/>
            </a:xfrm>
          </p:grpSpPr>
          <p:sp>
            <p:nvSpPr>
              <p:cNvPr name="Freeform 227" id="227"/>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228" id="228"/>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29" id="229"/>
            <p:cNvGrpSpPr/>
            <p:nvPr/>
          </p:nvGrpSpPr>
          <p:grpSpPr>
            <a:xfrm rot="0">
              <a:off x="3758101" y="5570856"/>
              <a:ext cx="948106" cy="898849"/>
              <a:chOff x="0" y="0"/>
              <a:chExt cx="103995" cy="98592"/>
            </a:xfrm>
          </p:grpSpPr>
          <p:sp>
            <p:nvSpPr>
              <p:cNvPr name="Freeform 230" id="230"/>
              <p:cNvSpPr/>
              <p:nvPr/>
            </p:nvSpPr>
            <p:spPr>
              <a:xfrm flipH="false" flipV="false" rot="0">
                <a:off x="0" y="0"/>
                <a:ext cx="103995" cy="98592"/>
              </a:xfrm>
              <a:custGeom>
                <a:avLst/>
                <a:gdLst/>
                <a:ahLst/>
                <a:cxnLst/>
                <a:rect r="r" b="b" t="t" l="l"/>
                <a:pathLst>
                  <a:path h="98592" w="103995">
                    <a:moveTo>
                      <a:pt x="0" y="0"/>
                    </a:moveTo>
                    <a:lnTo>
                      <a:pt x="103995" y="0"/>
                    </a:lnTo>
                    <a:lnTo>
                      <a:pt x="103995" y="98592"/>
                    </a:lnTo>
                    <a:lnTo>
                      <a:pt x="0" y="98592"/>
                    </a:lnTo>
                    <a:close/>
                  </a:path>
                </a:pathLst>
              </a:custGeom>
              <a:solidFill>
                <a:srgbClr val="004AAD"/>
              </a:solidFill>
              <a:ln w="9525">
                <a:solidFill>
                  <a:srgbClr val="FFFFFF"/>
                </a:solidFill>
              </a:ln>
            </p:spPr>
          </p:sp>
          <p:sp>
            <p:nvSpPr>
              <p:cNvPr name="TextBox 231" id="231"/>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32" id="232"/>
            <p:cNvGrpSpPr/>
            <p:nvPr/>
          </p:nvGrpSpPr>
          <p:grpSpPr>
            <a:xfrm rot="0">
              <a:off x="4665051" y="5559407"/>
              <a:ext cx="1016805" cy="893883"/>
              <a:chOff x="0" y="0"/>
              <a:chExt cx="111530" cy="98047"/>
            </a:xfrm>
          </p:grpSpPr>
          <p:sp>
            <p:nvSpPr>
              <p:cNvPr name="Freeform 233" id="233"/>
              <p:cNvSpPr/>
              <p:nvPr/>
            </p:nvSpPr>
            <p:spPr>
              <a:xfrm flipH="false" flipV="false" rot="0">
                <a:off x="0" y="0"/>
                <a:ext cx="111530" cy="98047"/>
              </a:xfrm>
              <a:custGeom>
                <a:avLst/>
                <a:gdLst/>
                <a:ahLst/>
                <a:cxnLst/>
                <a:rect r="r" b="b" t="t" l="l"/>
                <a:pathLst>
                  <a:path h="98047" w="111530">
                    <a:moveTo>
                      <a:pt x="0" y="0"/>
                    </a:moveTo>
                    <a:lnTo>
                      <a:pt x="111530" y="0"/>
                    </a:lnTo>
                    <a:lnTo>
                      <a:pt x="111530" y="98047"/>
                    </a:lnTo>
                    <a:lnTo>
                      <a:pt x="0" y="98047"/>
                    </a:lnTo>
                    <a:close/>
                  </a:path>
                </a:pathLst>
              </a:custGeom>
              <a:solidFill>
                <a:srgbClr val="004AAD"/>
              </a:solidFill>
              <a:ln w="9525">
                <a:solidFill>
                  <a:srgbClr val="FFFFFF"/>
                </a:solidFill>
              </a:ln>
            </p:spPr>
          </p:sp>
          <p:sp>
            <p:nvSpPr>
              <p:cNvPr name="TextBox 234" id="234"/>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35" id="235"/>
            <p:cNvGrpSpPr/>
            <p:nvPr/>
          </p:nvGrpSpPr>
          <p:grpSpPr>
            <a:xfrm rot="0">
              <a:off x="5590976" y="5565384"/>
              <a:ext cx="1006189" cy="893377"/>
              <a:chOff x="0" y="0"/>
              <a:chExt cx="110365" cy="97992"/>
            </a:xfrm>
          </p:grpSpPr>
          <p:sp>
            <p:nvSpPr>
              <p:cNvPr name="Freeform 236" id="236"/>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237" id="237"/>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38" id="238"/>
            <p:cNvGrpSpPr/>
            <p:nvPr/>
          </p:nvGrpSpPr>
          <p:grpSpPr>
            <a:xfrm rot="0">
              <a:off x="6565552" y="5559913"/>
              <a:ext cx="1006189" cy="893377"/>
              <a:chOff x="0" y="0"/>
              <a:chExt cx="110365" cy="97992"/>
            </a:xfrm>
          </p:grpSpPr>
          <p:sp>
            <p:nvSpPr>
              <p:cNvPr name="Freeform 239" id="239"/>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240" id="240"/>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41" id="241"/>
            <p:cNvGrpSpPr/>
            <p:nvPr/>
          </p:nvGrpSpPr>
          <p:grpSpPr>
            <a:xfrm rot="0">
              <a:off x="7539094" y="5565384"/>
              <a:ext cx="948106" cy="898849"/>
              <a:chOff x="0" y="0"/>
              <a:chExt cx="103995" cy="98592"/>
            </a:xfrm>
          </p:grpSpPr>
          <p:sp>
            <p:nvSpPr>
              <p:cNvPr name="Freeform 242" id="242"/>
              <p:cNvSpPr/>
              <p:nvPr/>
            </p:nvSpPr>
            <p:spPr>
              <a:xfrm flipH="false" flipV="false" rot="0">
                <a:off x="0" y="0"/>
                <a:ext cx="103995" cy="98592"/>
              </a:xfrm>
              <a:custGeom>
                <a:avLst/>
                <a:gdLst/>
                <a:ahLst/>
                <a:cxnLst/>
                <a:rect r="r" b="b" t="t" l="l"/>
                <a:pathLst>
                  <a:path h="98592" w="103995">
                    <a:moveTo>
                      <a:pt x="0" y="0"/>
                    </a:moveTo>
                    <a:lnTo>
                      <a:pt x="103995" y="0"/>
                    </a:lnTo>
                    <a:lnTo>
                      <a:pt x="103995" y="98592"/>
                    </a:lnTo>
                    <a:lnTo>
                      <a:pt x="0" y="98592"/>
                    </a:lnTo>
                    <a:close/>
                  </a:path>
                </a:pathLst>
              </a:custGeom>
              <a:solidFill>
                <a:srgbClr val="004AAD"/>
              </a:solidFill>
              <a:ln w="9525">
                <a:solidFill>
                  <a:srgbClr val="FFFFFF"/>
                </a:solidFill>
              </a:ln>
            </p:spPr>
          </p:sp>
          <p:sp>
            <p:nvSpPr>
              <p:cNvPr name="TextBox 243" id="243"/>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44" id="244"/>
            <p:cNvGrpSpPr/>
            <p:nvPr/>
          </p:nvGrpSpPr>
          <p:grpSpPr>
            <a:xfrm rot="0">
              <a:off x="842903" y="6498411"/>
              <a:ext cx="973875" cy="881591"/>
              <a:chOff x="0" y="0"/>
              <a:chExt cx="106821" cy="96699"/>
            </a:xfrm>
          </p:grpSpPr>
          <p:sp>
            <p:nvSpPr>
              <p:cNvPr name="Freeform 245" id="245"/>
              <p:cNvSpPr/>
              <p:nvPr/>
            </p:nvSpPr>
            <p:spPr>
              <a:xfrm flipH="false" flipV="false" rot="0">
                <a:off x="0" y="0"/>
                <a:ext cx="106821" cy="96699"/>
              </a:xfrm>
              <a:custGeom>
                <a:avLst/>
                <a:gdLst/>
                <a:ahLst/>
                <a:cxnLst/>
                <a:rect r="r" b="b" t="t" l="l"/>
                <a:pathLst>
                  <a:path h="96699" w="106821">
                    <a:moveTo>
                      <a:pt x="0" y="0"/>
                    </a:moveTo>
                    <a:lnTo>
                      <a:pt x="106821" y="0"/>
                    </a:lnTo>
                    <a:lnTo>
                      <a:pt x="106821" y="96699"/>
                    </a:lnTo>
                    <a:lnTo>
                      <a:pt x="0" y="96699"/>
                    </a:lnTo>
                    <a:close/>
                  </a:path>
                </a:pathLst>
              </a:custGeom>
              <a:solidFill>
                <a:srgbClr val="004AAD"/>
              </a:solidFill>
              <a:ln w="9525">
                <a:solidFill>
                  <a:srgbClr val="FFFFFF"/>
                </a:solidFill>
              </a:ln>
            </p:spPr>
          </p:sp>
          <p:sp>
            <p:nvSpPr>
              <p:cNvPr name="TextBox 246" id="246"/>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47" id="247"/>
            <p:cNvGrpSpPr/>
            <p:nvPr/>
          </p:nvGrpSpPr>
          <p:grpSpPr>
            <a:xfrm rot="0">
              <a:off x="1791009" y="6481154"/>
              <a:ext cx="1006189" cy="893377"/>
              <a:chOff x="0" y="0"/>
              <a:chExt cx="110365" cy="97992"/>
            </a:xfrm>
          </p:grpSpPr>
          <p:sp>
            <p:nvSpPr>
              <p:cNvPr name="Freeform 248" id="248"/>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249" id="249"/>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50" id="250"/>
            <p:cNvGrpSpPr/>
            <p:nvPr/>
          </p:nvGrpSpPr>
          <p:grpSpPr>
            <a:xfrm rot="0">
              <a:off x="2765584" y="6475682"/>
              <a:ext cx="1006189" cy="893377"/>
              <a:chOff x="0" y="0"/>
              <a:chExt cx="110365" cy="97992"/>
            </a:xfrm>
          </p:grpSpPr>
          <p:sp>
            <p:nvSpPr>
              <p:cNvPr name="Freeform 251" id="251"/>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252" id="252"/>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53" id="253"/>
            <p:cNvGrpSpPr/>
            <p:nvPr/>
          </p:nvGrpSpPr>
          <p:grpSpPr>
            <a:xfrm rot="0">
              <a:off x="3739127" y="6481154"/>
              <a:ext cx="948106" cy="898849"/>
              <a:chOff x="0" y="0"/>
              <a:chExt cx="103995" cy="98592"/>
            </a:xfrm>
          </p:grpSpPr>
          <p:sp>
            <p:nvSpPr>
              <p:cNvPr name="Freeform 254" id="254"/>
              <p:cNvSpPr/>
              <p:nvPr/>
            </p:nvSpPr>
            <p:spPr>
              <a:xfrm flipH="false" flipV="false" rot="0">
                <a:off x="0" y="0"/>
                <a:ext cx="103995" cy="98592"/>
              </a:xfrm>
              <a:custGeom>
                <a:avLst/>
                <a:gdLst/>
                <a:ahLst/>
                <a:cxnLst/>
                <a:rect r="r" b="b" t="t" l="l"/>
                <a:pathLst>
                  <a:path h="98592" w="103995">
                    <a:moveTo>
                      <a:pt x="0" y="0"/>
                    </a:moveTo>
                    <a:lnTo>
                      <a:pt x="103995" y="0"/>
                    </a:lnTo>
                    <a:lnTo>
                      <a:pt x="103995" y="98592"/>
                    </a:lnTo>
                    <a:lnTo>
                      <a:pt x="0" y="98592"/>
                    </a:lnTo>
                    <a:close/>
                  </a:path>
                </a:pathLst>
              </a:custGeom>
              <a:solidFill>
                <a:srgbClr val="004AAD"/>
              </a:solidFill>
              <a:ln w="9525">
                <a:solidFill>
                  <a:srgbClr val="FFFFFF"/>
                </a:solidFill>
              </a:ln>
            </p:spPr>
          </p:sp>
          <p:sp>
            <p:nvSpPr>
              <p:cNvPr name="TextBox 255" id="255"/>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56" id="256"/>
            <p:cNvGrpSpPr/>
            <p:nvPr/>
          </p:nvGrpSpPr>
          <p:grpSpPr>
            <a:xfrm rot="0">
              <a:off x="4646077" y="6469704"/>
              <a:ext cx="1016805" cy="893883"/>
              <a:chOff x="0" y="0"/>
              <a:chExt cx="111530" cy="98047"/>
            </a:xfrm>
          </p:grpSpPr>
          <p:sp>
            <p:nvSpPr>
              <p:cNvPr name="Freeform 257" id="257"/>
              <p:cNvSpPr/>
              <p:nvPr/>
            </p:nvSpPr>
            <p:spPr>
              <a:xfrm flipH="false" flipV="false" rot="0">
                <a:off x="0" y="0"/>
                <a:ext cx="111530" cy="98047"/>
              </a:xfrm>
              <a:custGeom>
                <a:avLst/>
                <a:gdLst/>
                <a:ahLst/>
                <a:cxnLst/>
                <a:rect r="r" b="b" t="t" l="l"/>
                <a:pathLst>
                  <a:path h="98047" w="111530">
                    <a:moveTo>
                      <a:pt x="0" y="0"/>
                    </a:moveTo>
                    <a:lnTo>
                      <a:pt x="111530" y="0"/>
                    </a:lnTo>
                    <a:lnTo>
                      <a:pt x="111530" y="98047"/>
                    </a:lnTo>
                    <a:lnTo>
                      <a:pt x="0" y="98047"/>
                    </a:lnTo>
                    <a:close/>
                  </a:path>
                </a:pathLst>
              </a:custGeom>
              <a:solidFill>
                <a:srgbClr val="004AAD"/>
              </a:solidFill>
              <a:ln w="9525">
                <a:solidFill>
                  <a:srgbClr val="FFFFFF"/>
                </a:solidFill>
              </a:ln>
            </p:spPr>
          </p:sp>
          <p:sp>
            <p:nvSpPr>
              <p:cNvPr name="TextBox 258" id="258"/>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59" id="259"/>
            <p:cNvGrpSpPr/>
            <p:nvPr/>
          </p:nvGrpSpPr>
          <p:grpSpPr>
            <a:xfrm rot="0">
              <a:off x="5572002" y="6475682"/>
              <a:ext cx="1006189" cy="893377"/>
              <a:chOff x="0" y="0"/>
              <a:chExt cx="110365" cy="97992"/>
            </a:xfrm>
          </p:grpSpPr>
          <p:sp>
            <p:nvSpPr>
              <p:cNvPr name="Freeform 260" id="260"/>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261" id="261"/>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62" id="262"/>
            <p:cNvGrpSpPr/>
            <p:nvPr/>
          </p:nvGrpSpPr>
          <p:grpSpPr>
            <a:xfrm rot="0">
              <a:off x="6546577" y="6470210"/>
              <a:ext cx="1006189" cy="893377"/>
              <a:chOff x="0" y="0"/>
              <a:chExt cx="110365" cy="97992"/>
            </a:xfrm>
          </p:grpSpPr>
          <p:sp>
            <p:nvSpPr>
              <p:cNvPr name="Freeform 263" id="263"/>
              <p:cNvSpPr/>
              <p:nvPr/>
            </p:nvSpPr>
            <p:spPr>
              <a:xfrm flipH="false" flipV="false" rot="0">
                <a:off x="0" y="0"/>
                <a:ext cx="110365" cy="97992"/>
              </a:xfrm>
              <a:custGeom>
                <a:avLst/>
                <a:gdLst/>
                <a:ahLst/>
                <a:cxnLst/>
                <a:rect r="r" b="b" t="t" l="l"/>
                <a:pathLst>
                  <a:path h="97992" w="110365">
                    <a:moveTo>
                      <a:pt x="0" y="0"/>
                    </a:moveTo>
                    <a:lnTo>
                      <a:pt x="110365" y="0"/>
                    </a:lnTo>
                    <a:lnTo>
                      <a:pt x="110365" y="97992"/>
                    </a:lnTo>
                    <a:lnTo>
                      <a:pt x="0" y="97992"/>
                    </a:lnTo>
                    <a:close/>
                  </a:path>
                </a:pathLst>
              </a:custGeom>
              <a:solidFill>
                <a:srgbClr val="004AAD"/>
              </a:solidFill>
              <a:ln w="9525">
                <a:solidFill>
                  <a:srgbClr val="FFFFFF"/>
                </a:solidFill>
              </a:ln>
            </p:spPr>
          </p:sp>
          <p:sp>
            <p:nvSpPr>
              <p:cNvPr name="TextBox 264" id="264"/>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65" id="265"/>
            <p:cNvGrpSpPr/>
            <p:nvPr/>
          </p:nvGrpSpPr>
          <p:grpSpPr>
            <a:xfrm rot="0">
              <a:off x="7520120" y="6475682"/>
              <a:ext cx="948106" cy="898849"/>
              <a:chOff x="0" y="0"/>
              <a:chExt cx="103995" cy="98592"/>
            </a:xfrm>
          </p:grpSpPr>
          <p:sp>
            <p:nvSpPr>
              <p:cNvPr name="Freeform 266" id="266"/>
              <p:cNvSpPr/>
              <p:nvPr/>
            </p:nvSpPr>
            <p:spPr>
              <a:xfrm flipH="false" flipV="false" rot="0">
                <a:off x="0" y="0"/>
                <a:ext cx="103995" cy="98592"/>
              </a:xfrm>
              <a:custGeom>
                <a:avLst/>
                <a:gdLst/>
                <a:ahLst/>
                <a:cxnLst/>
                <a:rect r="r" b="b" t="t" l="l"/>
                <a:pathLst>
                  <a:path h="98592" w="103995">
                    <a:moveTo>
                      <a:pt x="0" y="0"/>
                    </a:moveTo>
                    <a:lnTo>
                      <a:pt x="103995" y="0"/>
                    </a:lnTo>
                    <a:lnTo>
                      <a:pt x="103995" y="98592"/>
                    </a:lnTo>
                    <a:lnTo>
                      <a:pt x="0" y="98592"/>
                    </a:lnTo>
                    <a:close/>
                  </a:path>
                </a:pathLst>
              </a:custGeom>
              <a:solidFill>
                <a:srgbClr val="004AAD"/>
              </a:solidFill>
              <a:ln w="9525">
                <a:solidFill>
                  <a:srgbClr val="FFFFFF"/>
                </a:solidFill>
              </a:ln>
            </p:spPr>
          </p:sp>
          <p:sp>
            <p:nvSpPr>
              <p:cNvPr name="TextBox 267" id="267"/>
              <p:cNvSpPr txBox="true"/>
              <p:nvPr/>
            </p:nvSpPr>
            <p:spPr>
              <a:xfrm>
                <a:off x="0" y="-9525"/>
                <a:ext cx="812800" cy="822325"/>
              </a:xfrm>
              <a:prstGeom prst="rect">
                <a:avLst/>
              </a:prstGeom>
            </p:spPr>
            <p:txBody>
              <a:bodyPr anchor="ctr" rtlCol="false" tIns="50800" lIns="50800" bIns="50800" rIns="50800"/>
              <a:lstStyle/>
              <a:p>
                <a:pPr algn="ctr">
                  <a:lnSpc>
                    <a:spcPts val="840"/>
                  </a:lnSpc>
                  <a:spcBef>
                    <a:spcPct val="0"/>
                  </a:spcBef>
                </a:pPr>
                <a:r>
                  <a:rPr lang="en-US" sz="600">
                    <a:solidFill>
                      <a:srgbClr val="FFFFFF"/>
                    </a:solidFill>
                    <a:latin typeface="Canva Sans 3"/>
                  </a:rPr>
                  <a:t> CORE</a:t>
                </a:r>
              </a:p>
            </p:txBody>
          </p:sp>
        </p:grpSp>
        <p:grpSp>
          <p:nvGrpSpPr>
            <p:cNvPr name="Group 268" id="268"/>
            <p:cNvGrpSpPr/>
            <p:nvPr/>
          </p:nvGrpSpPr>
          <p:grpSpPr>
            <a:xfrm rot="0">
              <a:off x="350999" y="657105"/>
              <a:ext cx="527188" cy="458106"/>
              <a:chOff x="0" y="0"/>
              <a:chExt cx="60397" cy="52483"/>
            </a:xfrm>
          </p:grpSpPr>
          <p:sp>
            <p:nvSpPr>
              <p:cNvPr name="Freeform 269" id="269"/>
              <p:cNvSpPr/>
              <p:nvPr/>
            </p:nvSpPr>
            <p:spPr>
              <a:xfrm flipH="false" flipV="false" rot="0">
                <a:off x="0" y="0"/>
                <a:ext cx="60397" cy="52483"/>
              </a:xfrm>
              <a:custGeom>
                <a:avLst/>
                <a:gdLst/>
                <a:ahLst/>
                <a:cxnLst/>
                <a:rect r="r" b="b" t="t" l="l"/>
                <a:pathLst>
                  <a:path h="52483" w="60397">
                    <a:moveTo>
                      <a:pt x="0" y="0"/>
                    </a:moveTo>
                    <a:lnTo>
                      <a:pt x="60397" y="0"/>
                    </a:lnTo>
                    <a:lnTo>
                      <a:pt x="60397" y="52483"/>
                    </a:lnTo>
                    <a:lnTo>
                      <a:pt x="0" y="52483"/>
                    </a:lnTo>
                    <a:close/>
                  </a:path>
                </a:pathLst>
              </a:custGeom>
              <a:solidFill>
                <a:srgbClr val="C1FF72"/>
              </a:solidFill>
            </p:spPr>
          </p:sp>
          <p:sp>
            <p:nvSpPr>
              <p:cNvPr name="TextBox 270" id="270"/>
              <p:cNvSpPr txBox="true"/>
              <p:nvPr/>
            </p:nvSpPr>
            <p:spPr>
              <a:xfrm>
                <a:off x="0" y="-9525"/>
                <a:ext cx="812800" cy="822325"/>
              </a:xfrm>
              <a:prstGeom prst="rect">
                <a:avLst/>
              </a:prstGeom>
            </p:spPr>
            <p:txBody>
              <a:bodyPr anchor="ctr" rtlCol="false" tIns="50800" lIns="50800" bIns="50800" rIns="50800"/>
              <a:lstStyle/>
              <a:p>
                <a:pPr algn="ctr">
                  <a:lnSpc>
                    <a:spcPts val="700"/>
                  </a:lnSpc>
                  <a:spcBef>
                    <a:spcPct val="0"/>
                  </a:spcBef>
                </a:pPr>
                <a:r>
                  <a:rPr lang="en-US" sz="500">
                    <a:solidFill>
                      <a:srgbClr val="737373"/>
                    </a:solidFill>
                    <a:latin typeface="Canva Sans 3"/>
                  </a:rPr>
                  <a:t>L1 </a:t>
                </a:r>
              </a:p>
            </p:txBody>
          </p:sp>
        </p:grpSp>
        <p:grpSp>
          <p:nvGrpSpPr>
            <p:cNvPr name="Group 271" id="271"/>
            <p:cNvGrpSpPr/>
            <p:nvPr/>
          </p:nvGrpSpPr>
          <p:grpSpPr>
            <a:xfrm rot="0">
              <a:off x="355512" y="1115211"/>
              <a:ext cx="524931" cy="452887"/>
              <a:chOff x="0" y="0"/>
              <a:chExt cx="60138" cy="51885"/>
            </a:xfrm>
          </p:grpSpPr>
          <p:sp>
            <p:nvSpPr>
              <p:cNvPr name="Freeform 272" id="272"/>
              <p:cNvSpPr/>
              <p:nvPr/>
            </p:nvSpPr>
            <p:spPr>
              <a:xfrm flipH="false" flipV="false" rot="0">
                <a:off x="0" y="0"/>
                <a:ext cx="60138" cy="51885"/>
              </a:xfrm>
              <a:custGeom>
                <a:avLst/>
                <a:gdLst/>
                <a:ahLst/>
                <a:cxnLst/>
                <a:rect r="r" b="b" t="t" l="l"/>
                <a:pathLst>
                  <a:path h="51885" w="60138">
                    <a:moveTo>
                      <a:pt x="0" y="0"/>
                    </a:moveTo>
                    <a:lnTo>
                      <a:pt x="60138" y="0"/>
                    </a:lnTo>
                    <a:lnTo>
                      <a:pt x="60138" y="51885"/>
                    </a:lnTo>
                    <a:lnTo>
                      <a:pt x="0" y="51885"/>
                    </a:lnTo>
                    <a:close/>
                  </a:path>
                </a:pathLst>
              </a:custGeom>
              <a:solidFill>
                <a:srgbClr val="0CC0DF"/>
              </a:solidFill>
            </p:spPr>
          </p:sp>
          <p:sp>
            <p:nvSpPr>
              <p:cNvPr name="TextBox 273" id="273"/>
              <p:cNvSpPr txBox="true"/>
              <p:nvPr/>
            </p:nvSpPr>
            <p:spPr>
              <a:xfrm>
                <a:off x="0" y="-9525"/>
                <a:ext cx="812800" cy="822325"/>
              </a:xfrm>
              <a:prstGeom prst="rect">
                <a:avLst/>
              </a:prstGeom>
            </p:spPr>
            <p:txBody>
              <a:bodyPr anchor="ctr" rtlCol="false" tIns="50800" lIns="50800" bIns="50800" rIns="50800"/>
              <a:lstStyle/>
              <a:p>
                <a:pPr algn="ctr">
                  <a:lnSpc>
                    <a:spcPts val="700"/>
                  </a:lnSpc>
                  <a:spcBef>
                    <a:spcPct val="0"/>
                  </a:spcBef>
                </a:pPr>
                <a:r>
                  <a:rPr lang="en-US" sz="500">
                    <a:solidFill>
                      <a:srgbClr val="FFFFFF"/>
                    </a:solidFill>
                    <a:latin typeface="Canva Sans 3"/>
                  </a:rPr>
                  <a:t>CU</a:t>
                </a:r>
              </a:p>
            </p:txBody>
          </p:sp>
        </p:grpSp>
        <p:grpSp>
          <p:nvGrpSpPr>
            <p:cNvPr name="Group 274" id="274"/>
            <p:cNvGrpSpPr/>
            <p:nvPr/>
          </p:nvGrpSpPr>
          <p:grpSpPr>
            <a:xfrm rot="0">
              <a:off x="353255" y="1568098"/>
              <a:ext cx="527188" cy="458106"/>
              <a:chOff x="0" y="0"/>
              <a:chExt cx="60397" cy="52483"/>
            </a:xfrm>
          </p:grpSpPr>
          <p:sp>
            <p:nvSpPr>
              <p:cNvPr name="Freeform 275" id="275"/>
              <p:cNvSpPr/>
              <p:nvPr/>
            </p:nvSpPr>
            <p:spPr>
              <a:xfrm flipH="false" flipV="false" rot="0">
                <a:off x="0" y="0"/>
                <a:ext cx="60397" cy="52483"/>
              </a:xfrm>
              <a:custGeom>
                <a:avLst/>
                <a:gdLst/>
                <a:ahLst/>
                <a:cxnLst/>
                <a:rect r="r" b="b" t="t" l="l"/>
                <a:pathLst>
                  <a:path h="52483" w="60397">
                    <a:moveTo>
                      <a:pt x="0" y="0"/>
                    </a:moveTo>
                    <a:lnTo>
                      <a:pt x="60397" y="0"/>
                    </a:lnTo>
                    <a:lnTo>
                      <a:pt x="60397" y="52483"/>
                    </a:lnTo>
                    <a:lnTo>
                      <a:pt x="0" y="52483"/>
                    </a:lnTo>
                    <a:close/>
                  </a:path>
                </a:pathLst>
              </a:custGeom>
              <a:solidFill>
                <a:srgbClr val="C1FF72"/>
              </a:solidFill>
            </p:spPr>
          </p:sp>
          <p:sp>
            <p:nvSpPr>
              <p:cNvPr name="TextBox 276" id="276"/>
              <p:cNvSpPr txBox="true"/>
              <p:nvPr/>
            </p:nvSpPr>
            <p:spPr>
              <a:xfrm>
                <a:off x="0" y="-9525"/>
                <a:ext cx="812800" cy="822325"/>
              </a:xfrm>
              <a:prstGeom prst="rect">
                <a:avLst/>
              </a:prstGeom>
            </p:spPr>
            <p:txBody>
              <a:bodyPr anchor="ctr" rtlCol="false" tIns="50800" lIns="50800" bIns="50800" rIns="50800"/>
              <a:lstStyle/>
              <a:p>
                <a:pPr algn="ctr">
                  <a:lnSpc>
                    <a:spcPts val="700"/>
                  </a:lnSpc>
                  <a:spcBef>
                    <a:spcPct val="0"/>
                  </a:spcBef>
                </a:pPr>
                <a:r>
                  <a:rPr lang="en-US" sz="500">
                    <a:solidFill>
                      <a:srgbClr val="737373"/>
                    </a:solidFill>
                    <a:latin typeface="Canva Sans 3"/>
                  </a:rPr>
                  <a:t>L1 </a:t>
                </a:r>
              </a:p>
            </p:txBody>
          </p:sp>
        </p:grpSp>
        <p:grpSp>
          <p:nvGrpSpPr>
            <p:cNvPr name="Group 277" id="277"/>
            <p:cNvGrpSpPr/>
            <p:nvPr/>
          </p:nvGrpSpPr>
          <p:grpSpPr>
            <a:xfrm rot="0">
              <a:off x="353255" y="1991985"/>
              <a:ext cx="524931" cy="452887"/>
              <a:chOff x="0" y="0"/>
              <a:chExt cx="60138" cy="51885"/>
            </a:xfrm>
          </p:grpSpPr>
          <p:sp>
            <p:nvSpPr>
              <p:cNvPr name="Freeform 278" id="278"/>
              <p:cNvSpPr/>
              <p:nvPr/>
            </p:nvSpPr>
            <p:spPr>
              <a:xfrm flipH="false" flipV="false" rot="0">
                <a:off x="0" y="0"/>
                <a:ext cx="60138" cy="51885"/>
              </a:xfrm>
              <a:custGeom>
                <a:avLst/>
                <a:gdLst/>
                <a:ahLst/>
                <a:cxnLst/>
                <a:rect r="r" b="b" t="t" l="l"/>
                <a:pathLst>
                  <a:path h="51885" w="60138">
                    <a:moveTo>
                      <a:pt x="0" y="0"/>
                    </a:moveTo>
                    <a:lnTo>
                      <a:pt x="60138" y="0"/>
                    </a:lnTo>
                    <a:lnTo>
                      <a:pt x="60138" y="51885"/>
                    </a:lnTo>
                    <a:lnTo>
                      <a:pt x="0" y="51885"/>
                    </a:lnTo>
                    <a:close/>
                  </a:path>
                </a:pathLst>
              </a:custGeom>
              <a:solidFill>
                <a:srgbClr val="0CC0DF"/>
              </a:solidFill>
            </p:spPr>
          </p:sp>
          <p:sp>
            <p:nvSpPr>
              <p:cNvPr name="TextBox 279" id="279"/>
              <p:cNvSpPr txBox="true"/>
              <p:nvPr/>
            </p:nvSpPr>
            <p:spPr>
              <a:xfrm>
                <a:off x="0" y="-9525"/>
                <a:ext cx="812800" cy="822325"/>
              </a:xfrm>
              <a:prstGeom prst="rect">
                <a:avLst/>
              </a:prstGeom>
            </p:spPr>
            <p:txBody>
              <a:bodyPr anchor="ctr" rtlCol="false" tIns="50800" lIns="50800" bIns="50800" rIns="50800"/>
              <a:lstStyle/>
              <a:p>
                <a:pPr algn="ctr">
                  <a:lnSpc>
                    <a:spcPts val="700"/>
                  </a:lnSpc>
                  <a:spcBef>
                    <a:spcPct val="0"/>
                  </a:spcBef>
                </a:pPr>
                <a:r>
                  <a:rPr lang="en-US" sz="500">
                    <a:solidFill>
                      <a:srgbClr val="FFFFFF"/>
                    </a:solidFill>
                    <a:latin typeface="Canva Sans 3"/>
                  </a:rPr>
                  <a:t>CU</a:t>
                </a:r>
              </a:p>
            </p:txBody>
          </p:sp>
        </p:grpSp>
        <p:grpSp>
          <p:nvGrpSpPr>
            <p:cNvPr name="Group 280" id="280"/>
            <p:cNvGrpSpPr/>
            <p:nvPr/>
          </p:nvGrpSpPr>
          <p:grpSpPr>
            <a:xfrm rot="0">
              <a:off x="350999" y="2444871"/>
              <a:ext cx="527188" cy="458106"/>
              <a:chOff x="0" y="0"/>
              <a:chExt cx="60397" cy="52483"/>
            </a:xfrm>
          </p:grpSpPr>
          <p:sp>
            <p:nvSpPr>
              <p:cNvPr name="Freeform 281" id="281"/>
              <p:cNvSpPr/>
              <p:nvPr/>
            </p:nvSpPr>
            <p:spPr>
              <a:xfrm flipH="false" flipV="false" rot="0">
                <a:off x="0" y="0"/>
                <a:ext cx="60397" cy="52483"/>
              </a:xfrm>
              <a:custGeom>
                <a:avLst/>
                <a:gdLst/>
                <a:ahLst/>
                <a:cxnLst/>
                <a:rect r="r" b="b" t="t" l="l"/>
                <a:pathLst>
                  <a:path h="52483" w="60397">
                    <a:moveTo>
                      <a:pt x="0" y="0"/>
                    </a:moveTo>
                    <a:lnTo>
                      <a:pt x="60397" y="0"/>
                    </a:lnTo>
                    <a:lnTo>
                      <a:pt x="60397" y="52483"/>
                    </a:lnTo>
                    <a:lnTo>
                      <a:pt x="0" y="52483"/>
                    </a:lnTo>
                    <a:close/>
                  </a:path>
                </a:pathLst>
              </a:custGeom>
              <a:solidFill>
                <a:srgbClr val="C1FF72"/>
              </a:solidFill>
            </p:spPr>
          </p:sp>
          <p:sp>
            <p:nvSpPr>
              <p:cNvPr name="TextBox 282" id="282"/>
              <p:cNvSpPr txBox="true"/>
              <p:nvPr/>
            </p:nvSpPr>
            <p:spPr>
              <a:xfrm>
                <a:off x="0" y="-9525"/>
                <a:ext cx="812800" cy="822325"/>
              </a:xfrm>
              <a:prstGeom prst="rect">
                <a:avLst/>
              </a:prstGeom>
            </p:spPr>
            <p:txBody>
              <a:bodyPr anchor="ctr" rtlCol="false" tIns="50800" lIns="50800" bIns="50800" rIns="50800"/>
              <a:lstStyle/>
              <a:p>
                <a:pPr algn="ctr">
                  <a:lnSpc>
                    <a:spcPts val="700"/>
                  </a:lnSpc>
                  <a:spcBef>
                    <a:spcPct val="0"/>
                  </a:spcBef>
                </a:pPr>
                <a:r>
                  <a:rPr lang="en-US" sz="500">
                    <a:solidFill>
                      <a:srgbClr val="737373"/>
                    </a:solidFill>
                    <a:latin typeface="Canva Sans 3"/>
                  </a:rPr>
                  <a:t>L1 </a:t>
                </a:r>
              </a:p>
            </p:txBody>
          </p:sp>
        </p:grpSp>
        <p:grpSp>
          <p:nvGrpSpPr>
            <p:cNvPr name="Group 283" id="283"/>
            <p:cNvGrpSpPr/>
            <p:nvPr/>
          </p:nvGrpSpPr>
          <p:grpSpPr>
            <a:xfrm rot="0">
              <a:off x="355512" y="2902977"/>
              <a:ext cx="524931" cy="452887"/>
              <a:chOff x="0" y="0"/>
              <a:chExt cx="60138" cy="51885"/>
            </a:xfrm>
          </p:grpSpPr>
          <p:sp>
            <p:nvSpPr>
              <p:cNvPr name="Freeform 284" id="284"/>
              <p:cNvSpPr/>
              <p:nvPr/>
            </p:nvSpPr>
            <p:spPr>
              <a:xfrm flipH="false" flipV="false" rot="0">
                <a:off x="0" y="0"/>
                <a:ext cx="60138" cy="51885"/>
              </a:xfrm>
              <a:custGeom>
                <a:avLst/>
                <a:gdLst/>
                <a:ahLst/>
                <a:cxnLst/>
                <a:rect r="r" b="b" t="t" l="l"/>
                <a:pathLst>
                  <a:path h="51885" w="60138">
                    <a:moveTo>
                      <a:pt x="0" y="0"/>
                    </a:moveTo>
                    <a:lnTo>
                      <a:pt x="60138" y="0"/>
                    </a:lnTo>
                    <a:lnTo>
                      <a:pt x="60138" y="51885"/>
                    </a:lnTo>
                    <a:lnTo>
                      <a:pt x="0" y="51885"/>
                    </a:lnTo>
                    <a:close/>
                  </a:path>
                </a:pathLst>
              </a:custGeom>
              <a:solidFill>
                <a:srgbClr val="0CC0DF"/>
              </a:solidFill>
            </p:spPr>
          </p:sp>
          <p:sp>
            <p:nvSpPr>
              <p:cNvPr name="TextBox 285" id="285"/>
              <p:cNvSpPr txBox="true"/>
              <p:nvPr/>
            </p:nvSpPr>
            <p:spPr>
              <a:xfrm>
                <a:off x="0" y="-9525"/>
                <a:ext cx="812800" cy="822325"/>
              </a:xfrm>
              <a:prstGeom prst="rect">
                <a:avLst/>
              </a:prstGeom>
            </p:spPr>
            <p:txBody>
              <a:bodyPr anchor="ctr" rtlCol="false" tIns="50800" lIns="50800" bIns="50800" rIns="50800"/>
              <a:lstStyle/>
              <a:p>
                <a:pPr algn="ctr">
                  <a:lnSpc>
                    <a:spcPts val="700"/>
                  </a:lnSpc>
                  <a:spcBef>
                    <a:spcPct val="0"/>
                  </a:spcBef>
                </a:pPr>
                <a:r>
                  <a:rPr lang="en-US" sz="500">
                    <a:solidFill>
                      <a:srgbClr val="FFFFFF"/>
                    </a:solidFill>
                    <a:latin typeface="Canva Sans 3"/>
                  </a:rPr>
                  <a:t>CU</a:t>
                </a:r>
              </a:p>
            </p:txBody>
          </p:sp>
        </p:grpSp>
        <p:grpSp>
          <p:nvGrpSpPr>
            <p:cNvPr name="Group 286" id="286"/>
            <p:cNvGrpSpPr/>
            <p:nvPr/>
          </p:nvGrpSpPr>
          <p:grpSpPr>
            <a:xfrm rot="0">
              <a:off x="353255" y="3355864"/>
              <a:ext cx="527188" cy="458106"/>
              <a:chOff x="0" y="0"/>
              <a:chExt cx="60397" cy="52483"/>
            </a:xfrm>
          </p:grpSpPr>
          <p:sp>
            <p:nvSpPr>
              <p:cNvPr name="Freeform 287" id="287"/>
              <p:cNvSpPr/>
              <p:nvPr/>
            </p:nvSpPr>
            <p:spPr>
              <a:xfrm flipH="false" flipV="false" rot="0">
                <a:off x="0" y="0"/>
                <a:ext cx="60397" cy="52483"/>
              </a:xfrm>
              <a:custGeom>
                <a:avLst/>
                <a:gdLst/>
                <a:ahLst/>
                <a:cxnLst/>
                <a:rect r="r" b="b" t="t" l="l"/>
                <a:pathLst>
                  <a:path h="52483" w="60397">
                    <a:moveTo>
                      <a:pt x="0" y="0"/>
                    </a:moveTo>
                    <a:lnTo>
                      <a:pt x="60397" y="0"/>
                    </a:lnTo>
                    <a:lnTo>
                      <a:pt x="60397" y="52483"/>
                    </a:lnTo>
                    <a:lnTo>
                      <a:pt x="0" y="52483"/>
                    </a:lnTo>
                    <a:close/>
                  </a:path>
                </a:pathLst>
              </a:custGeom>
              <a:solidFill>
                <a:srgbClr val="C1FF72"/>
              </a:solidFill>
            </p:spPr>
          </p:sp>
          <p:sp>
            <p:nvSpPr>
              <p:cNvPr name="TextBox 288" id="288"/>
              <p:cNvSpPr txBox="true"/>
              <p:nvPr/>
            </p:nvSpPr>
            <p:spPr>
              <a:xfrm>
                <a:off x="0" y="-9525"/>
                <a:ext cx="812800" cy="822325"/>
              </a:xfrm>
              <a:prstGeom prst="rect">
                <a:avLst/>
              </a:prstGeom>
            </p:spPr>
            <p:txBody>
              <a:bodyPr anchor="ctr" rtlCol="false" tIns="50800" lIns="50800" bIns="50800" rIns="50800"/>
              <a:lstStyle/>
              <a:p>
                <a:pPr algn="ctr">
                  <a:lnSpc>
                    <a:spcPts val="700"/>
                  </a:lnSpc>
                  <a:spcBef>
                    <a:spcPct val="0"/>
                  </a:spcBef>
                </a:pPr>
                <a:r>
                  <a:rPr lang="en-US" sz="500">
                    <a:solidFill>
                      <a:srgbClr val="737373"/>
                    </a:solidFill>
                    <a:latin typeface="Canva Sans 3"/>
                  </a:rPr>
                  <a:t>L1 </a:t>
                </a:r>
              </a:p>
            </p:txBody>
          </p:sp>
        </p:grpSp>
        <p:grpSp>
          <p:nvGrpSpPr>
            <p:cNvPr name="Group 289" id="289"/>
            <p:cNvGrpSpPr/>
            <p:nvPr/>
          </p:nvGrpSpPr>
          <p:grpSpPr>
            <a:xfrm rot="0">
              <a:off x="363151" y="3792510"/>
              <a:ext cx="524931" cy="452887"/>
              <a:chOff x="0" y="0"/>
              <a:chExt cx="60138" cy="51885"/>
            </a:xfrm>
          </p:grpSpPr>
          <p:sp>
            <p:nvSpPr>
              <p:cNvPr name="Freeform 290" id="290"/>
              <p:cNvSpPr/>
              <p:nvPr/>
            </p:nvSpPr>
            <p:spPr>
              <a:xfrm flipH="false" flipV="false" rot="0">
                <a:off x="0" y="0"/>
                <a:ext cx="60138" cy="51885"/>
              </a:xfrm>
              <a:custGeom>
                <a:avLst/>
                <a:gdLst/>
                <a:ahLst/>
                <a:cxnLst/>
                <a:rect r="r" b="b" t="t" l="l"/>
                <a:pathLst>
                  <a:path h="51885" w="60138">
                    <a:moveTo>
                      <a:pt x="0" y="0"/>
                    </a:moveTo>
                    <a:lnTo>
                      <a:pt x="60138" y="0"/>
                    </a:lnTo>
                    <a:lnTo>
                      <a:pt x="60138" y="51885"/>
                    </a:lnTo>
                    <a:lnTo>
                      <a:pt x="0" y="51885"/>
                    </a:lnTo>
                    <a:close/>
                  </a:path>
                </a:pathLst>
              </a:custGeom>
              <a:solidFill>
                <a:srgbClr val="0CC0DF"/>
              </a:solidFill>
            </p:spPr>
          </p:sp>
          <p:sp>
            <p:nvSpPr>
              <p:cNvPr name="TextBox 291" id="291"/>
              <p:cNvSpPr txBox="true"/>
              <p:nvPr/>
            </p:nvSpPr>
            <p:spPr>
              <a:xfrm>
                <a:off x="0" y="-9525"/>
                <a:ext cx="812800" cy="822325"/>
              </a:xfrm>
              <a:prstGeom prst="rect">
                <a:avLst/>
              </a:prstGeom>
            </p:spPr>
            <p:txBody>
              <a:bodyPr anchor="ctr" rtlCol="false" tIns="50800" lIns="50800" bIns="50800" rIns="50800"/>
              <a:lstStyle/>
              <a:p>
                <a:pPr algn="ctr">
                  <a:lnSpc>
                    <a:spcPts val="700"/>
                  </a:lnSpc>
                  <a:spcBef>
                    <a:spcPct val="0"/>
                  </a:spcBef>
                </a:pPr>
                <a:r>
                  <a:rPr lang="en-US" sz="500">
                    <a:solidFill>
                      <a:srgbClr val="FFFFFF"/>
                    </a:solidFill>
                    <a:latin typeface="Canva Sans 3"/>
                  </a:rPr>
                  <a:t>CU</a:t>
                </a:r>
              </a:p>
            </p:txBody>
          </p:sp>
        </p:grpSp>
        <p:grpSp>
          <p:nvGrpSpPr>
            <p:cNvPr name="Group 292" id="292"/>
            <p:cNvGrpSpPr/>
            <p:nvPr/>
          </p:nvGrpSpPr>
          <p:grpSpPr>
            <a:xfrm rot="0">
              <a:off x="360895" y="4245396"/>
              <a:ext cx="527188" cy="458106"/>
              <a:chOff x="0" y="0"/>
              <a:chExt cx="60397" cy="52483"/>
            </a:xfrm>
          </p:grpSpPr>
          <p:sp>
            <p:nvSpPr>
              <p:cNvPr name="Freeform 293" id="293"/>
              <p:cNvSpPr/>
              <p:nvPr/>
            </p:nvSpPr>
            <p:spPr>
              <a:xfrm flipH="false" flipV="false" rot="0">
                <a:off x="0" y="0"/>
                <a:ext cx="60397" cy="52483"/>
              </a:xfrm>
              <a:custGeom>
                <a:avLst/>
                <a:gdLst/>
                <a:ahLst/>
                <a:cxnLst/>
                <a:rect r="r" b="b" t="t" l="l"/>
                <a:pathLst>
                  <a:path h="52483" w="60397">
                    <a:moveTo>
                      <a:pt x="0" y="0"/>
                    </a:moveTo>
                    <a:lnTo>
                      <a:pt x="60397" y="0"/>
                    </a:lnTo>
                    <a:lnTo>
                      <a:pt x="60397" y="52483"/>
                    </a:lnTo>
                    <a:lnTo>
                      <a:pt x="0" y="52483"/>
                    </a:lnTo>
                    <a:close/>
                  </a:path>
                </a:pathLst>
              </a:custGeom>
              <a:solidFill>
                <a:srgbClr val="C1FF72"/>
              </a:solidFill>
            </p:spPr>
          </p:sp>
          <p:sp>
            <p:nvSpPr>
              <p:cNvPr name="TextBox 294" id="294"/>
              <p:cNvSpPr txBox="true"/>
              <p:nvPr/>
            </p:nvSpPr>
            <p:spPr>
              <a:xfrm>
                <a:off x="0" y="-9525"/>
                <a:ext cx="812800" cy="822325"/>
              </a:xfrm>
              <a:prstGeom prst="rect">
                <a:avLst/>
              </a:prstGeom>
            </p:spPr>
            <p:txBody>
              <a:bodyPr anchor="ctr" rtlCol="false" tIns="50800" lIns="50800" bIns="50800" rIns="50800"/>
              <a:lstStyle/>
              <a:p>
                <a:pPr algn="ctr">
                  <a:lnSpc>
                    <a:spcPts val="700"/>
                  </a:lnSpc>
                  <a:spcBef>
                    <a:spcPct val="0"/>
                  </a:spcBef>
                </a:pPr>
                <a:r>
                  <a:rPr lang="en-US" sz="500">
                    <a:solidFill>
                      <a:srgbClr val="737373"/>
                    </a:solidFill>
                    <a:latin typeface="Canva Sans 3"/>
                  </a:rPr>
                  <a:t>L1 </a:t>
                </a:r>
              </a:p>
            </p:txBody>
          </p:sp>
        </p:grpSp>
        <p:grpSp>
          <p:nvGrpSpPr>
            <p:cNvPr name="Group 295" id="295"/>
            <p:cNvGrpSpPr/>
            <p:nvPr/>
          </p:nvGrpSpPr>
          <p:grpSpPr>
            <a:xfrm rot="0">
              <a:off x="365408" y="4703502"/>
              <a:ext cx="524931" cy="452887"/>
              <a:chOff x="0" y="0"/>
              <a:chExt cx="60138" cy="51885"/>
            </a:xfrm>
          </p:grpSpPr>
          <p:sp>
            <p:nvSpPr>
              <p:cNvPr name="Freeform 296" id="296"/>
              <p:cNvSpPr/>
              <p:nvPr/>
            </p:nvSpPr>
            <p:spPr>
              <a:xfrm flipH="false" flipV="false" rot="0">
                <a:off x="0" y="0"/>
                <a:ext cx="60138" cy="51885"/>
              </a:xfrm>
              <a:custGeom>
                <a:avLst/>
                <a:gdLst/>
                <a:ahLst/>
                <a:cxnLst/>
                <a:rect r="r" b="b" t="t" l="l"/>
                <a:pathLst>
                  <a:path h="51885" w="60138">
                    <a:moveTo>
                      <a:pt x="0" y="0"/>
                    </a:moveTo>
                    <a:lnTo>
                      <a:pt x="60138" y="0"/>
                    </a:lnTo>
                    <a:lnTo>
                      <a:pt x="60138" y="51885"/>
                    </a:lnTo>
                    <a:lnTo>
                      <a:pt x="0" y="51885"/>
                    </a:lnTo>
                    <a:close/>
                  </a:path>
                </a:pathLst>
              </a:custGeom>
              <a:solidFill>
                <a:srgbClr val="0CC0DF"/>
              </a:solidFill>
            </p:spPr>
          </p:sp>
          <p:sp>
            <p:nvSpPr>
              <p:cNvPr name="TextBox 297" id="297"/>
              <p:cNvSpPr txBox="true"/>
              <p:nvPr/>
            </p:nvSpPr>
            <p:spPr>
              <a:xfrm>
                <a:off x="0" y="-9525"/>
                <a:ext cx="812800" cy="822325"/>
              </a:xfrm>
              <a:prstGeom prst="rect">
                <a:avLst/>
              </a:prstGeom>
            </p:spPr>
            <p:txBody>
              <a:bodyPr anchor="ctr" rtlCol="false" tIns="50800" lIns="50800" bIns="50800" rIns="50800"/>
              <a:lstStyle/>
              <a:p>
                <a:pPr algn="ctr">
                  <a:lnSpc>
                    <a:spcPts val="700"/>
                  </a:lnSpc>
                  <a:spcBef>
                    <a:spcPct val="0"/>
                  </a:spcBef>
                </a:pPr>
                <a:r>
                  <a:rPr lang="en-US" sz="500">
                    <a:solidFill>
                      <a:srgbClr val="FFFFFF"/>
                    </a:solidFill>
                    <a:latin typeface="Canva Sans 3"/>
                  </a:rPr>
                  <a:t>CU</a:t>
                </a:r>
              </a:p>
            </p:txBody>
          </p:sp>
        </p:grpSp>
        <p:grpSp>
          <p:nvGrpSpPr>
            <p:cNvPr name="Group 298" id="298"/>
            <p:cNvGrpSpPr/>
            <p:nvPr/>
          </p:nvGrpSpPr>
          <p:grpSpPr>
            <a:xfrm rot="0">
              <a:off x="363151" y="5156388"/>
              <a:ext cx="527188" cy="458106"/>
              <a:chOff x="0" y="0"/>
              <a:chExt cx="60397" cy="52483"/>
            </a:xfrm>
          </p:grpSpPr>
          <p:sp>
            <p:nvSpPr>
              <p:cNvPr name="Freeform 299" id="299"/>
              <p:cNvSpPr/>
              <p:nvPr/>
            </p:nvSpPr>
            <p:spPr>
              <a:xfrm flipH="false" flipV="false" rot="0">
                <a:off x="0" y="0"/>
                <a:ext cx="60397" cy="52483"/>
              </a:xfrm>
              <a:custGeom>
                <a:avLst/>
                <a:gdLst/>
                <a:ahLst/>
                <a:cxnLst/>
                <a:rect r="r" b="b" t="t" l="l"/>
                <a:pathLst>
                  <a:path h="52483" w="60397">
                    <a:moveTo>
                      <a:pt x="0" y="0"/>
                    </a:moveTo>
                    <a:lnTo>
                      <a:pt x="60397" y="0"/>
                    </a:lnTo>
                    <a:lnTo>
                      <a:pt x="60397" y="52483"/>
                    </a:lnTo>
                    <a:lnTo>
                      <a:pt x="0" y="52483"/>
                    </a:lnTo>
                    <a:close/>
                  </a:path>
                </a:pathLst>
              </a:custGeom>
              <a:solidFill>
                <a:srgbClr val="C1FF72"/>
              </a:solidFill>
            </p:spPr>
          </p:sp>
          <p:sp>
            <p:nvSpPr>
              <p:cNvPr name="TextBox 300" id="300"/>
              <p:cNvSpPr txBox="true"/>
              <p:nvPr/>
            </p:nvSpPr>
            <p:spPr>
              <a:xfrm>
                <a:off x="0" y="-9525"/>
                <a:ext cx="812800" cy="822325"/>
              </a:xfrm>
              <a:prstGeom prst="rect">
                <a:avLst/>
              </a:prstGeom>
            </p:spPr>
            <p:txBody>
              <a:bodyPr anchor="ctr" rtlCol="false" tIns="50800" lIns="50800" bIns="50800" rIns="50800"/>
              <a:lstStyle/>
              <a:p>
                <a:pPr algn="ctr">
                  <a:lnSpc>
                    <a:spcPts val="700"/>
                  </a:lnSpc>
                  <a:spcBef>
                    <a:spcPct val="0"/>
                  </a:spcBef>
                </a:pPr>
                <a:r>
                  <a:rPr lang="en-US" sz="500">
                    <a:solidFill>
                      <a:srgbClr val="737373"/>
                    </a:solidFill>
                    <a:latin typeface="Canva Sans 3"/>
                  </a:rPr>
                  <a:t>L1 </a:t>
                </a:r>
              </a:p>
            </p:txBody>
          </p:sp>
        </p:grpSp>
        <p:grpSp>
          <p:nvGrpSpPr>
            <p:cNvPr name="Group 301" id="301"/>
            <p:cNvGrpSpPr/>
            <p:nvPr/>
          </p:nvGrpSpPr>
          <p:grpSpPr>
            <a:xfrm rot="0">
              <a:off x="363151" y="5580276"/>
              <a:ext cx="524931" cy="452887"/>
              <a:chOff x="0" y="0"/>
              <a:chExt cx="60138" cy="51885"/>
            </a:xfrm>
          </p:grpSpPr>
          <p:sp>
            <p:nvSpPr>
              <p:cNvPr name="Freeform 302" id="302"/>
              <p:cNvSpPr/>
              <p:nvPr/>
            </p:nvSpPr>
            <p:spPr>
              <a:xfrm flipH="false" flipV="false" rot="0">
                <a:off x="0" y="0"/>
                <a:ext cx="60138" cy="51885"/>
              </a:xfrm>
              <a:custGeom>
                <a:avLst/>
                <a:gdLst/>
                <a:ahLst/>
                <a:cxnLst/>
                <a:rect r="r" b="b" t="t" l="l"/>
                <a:pathLst>
                  <a:path h="51885" w="60138">
                    <a:moveTo>
                      <a:pt x="0" y="0"/>
                    </a:moveTo>
                    <a:lnTo>
                      <a:pt x="60138" y="0"/>
                    </a:lnTo>
                    <a:lnTo>
                      <a:pt x="60138" y="51885"/>
                    </a:lnTo>
                    <a:lnTo>
                      <a:pt x="0" y="51885"/>
                    </a:lnTo>
                    <a:close/>
                  </a:path>
                </a:pathLst>
              </a:custGeom>
              <a:solidFill>
                <a:srgbClr val="0CC0DF"/>
              </a:solidFill>
            </p:spPr>
          </p:sp>
          <p:sp>
            <p:nvSpPr>
              <p:cNvPr name="TextBox 303" id="303"/>
              <p:cNvSpPr txBox="true"/>
              <p:nvPr/>
            </p:nvSpPr>
            <p:spPr>
              <a:xfrm>
                <a:off x="0" y="-9525"/>
                <a:ext cx="812800" cy="822325"/>
              </a:xfrm>
              <a:prstGeom prst="rect">
                <a:avLst/>
              </a:prstGeom>
            </p:spPr>
            <p:txBody>
              <a:bodyPr anchor="ctr" rtlCol="false" tIns="50800" lIns="50800" bIns="50800" rIns="50800"/>
              <a:lstStyle/>
              <a:p>
                <a:pPr algn="ctr">
                  <a:lnSpc>
                    <a:spcPts val="700"/>
                  </a:lnSpc>
                  <a:spcBef>
                    <a:spcPct val="0"/>
                  </a:spcBef>
                </a:pPr>
                <a:r>
                  <a:rPr lang="en-US" sz="500">
                    <a:solidFill>
                      <a:srgbClr val="FFFFFF"/>
                    </a:solidFill>
                    <a:latin typeface="Canva Sans 3"/>
                  </a:rPr>
                  <a:t>CU</a:t>
                </a:r>
              </a:p>
            </p:txBody>
          </p:sp>
        </p:grpSp>
        <p:grpSp>
          <p:nvGrpSpPr>
            <p:cNvPr name="Group 304" id="304"/>
            <p:cNvGrpSpPr/>
            <p:nvPr/>
          </p:nvGrpSpPr>
          <p:grpSpPr>
            <a:xfrm rot="0">
              <a:off x="360895" y="6033162"/>
              <a:ext cx="527188" cy="458106"/>
              <a:chOff x="0" y="0"/>
              <a:chExt cx="60397" cy="52483"/>
            </a:xfrm>
          </p:grpSpPr>
          <p:sp>
            <p:nvSpPr>
              <p:cNvPr name="Freeform 305" id="305"/>
              <p:cNvSpPr/>
              <p:nvPr/>
            </p:nvSpPr>
            <p:spPr>
              <a:xfrm flipH="false" flipV="false" rot="0">
                <a:off x="0" y="0"/>
                <a:ext cx="60397" cy="52483"/>
              </a:xfrm>
              <a:custGeom>
                <a:avLst/>
                <a:gdLst/>
                <a:ahLst/>
                <a:cxnLst/>
                <a:rect r="r" b="b" t="t" l="l"/>
                <a:pathLst>
                  <a:path h="52483" w="60397">
                    <a:moveTo>
                      <a:pt x="0" y="0"/>
                    </a:moveTo>
                    <a:lnTo>
                      <a:pt x="60397" y="0"/>
                    </a:lnTo>
                    <a:lnTo>
                      <a:pt x="60397" y="52483"/>
                    </a:lnTo>
                    <a:lnTo>
                      <a:pt x="0" y="52483"/>
                    </a:lnTo>
                    <a:close/>
                  </a:path>
                </a:pathLst>
              </a:custGeom>
              <a:solidFill>
                <a:srgbClr val="C1FF72"/>
              </a:solidFill>
            </p:spPr>
          </p:sp>
          <p:sp>
            <p:nvSpPr>
              <p:cNvPr name="TextBox 306" id="306"/>
              <p:cNvSpPr txBox="true"/>
              <p:nvPr/>
            </p:nvSpPr>
            <p:spPr>
              <a:xfrm>
                <a:off x="0" y="-9525"/>
                <a:ext cx="812800" cy="822325"/>
              </a:xfrm>
              <a:prstGeom prst="rect">
                <a:avLst/>
              </a:prstGeom>
            </p:spPr>
            <p:txBody>
              <a:bodyPr anchor="ctr" rtlCol="false" tIns="50800" lIns="50800" bIns="50800" rIns="50800"/>
              <a:lstStyle/>
              <a:p>
                <a:pPr algn="ctr">
                  <a:lnSpc>
                    <a:spcPts val="700"/>
                  </a:lnSpc>
                  <a:spcBef>
                    <a:spcPct val="0"/>
                  </a:spcBef>
                </a:pPr>
                <a:r>
                  <a:rPr lang="en-US" sz="500">
                    <a:solidFill>
                      <a:srgbClr val="737373"/>
                    </a:solidFill>
                    <a:latin typeface="Canva Sans 3"/>
                  </a:rPr>
                  <a:t>L1 </a:t>
                </a:r>
              </a:p>
            </p:txBody>
          </p:sp>
        </p:grpSp>
        <p:grpSp>
          <p:nvGrpSpPr>
            <p:cNvPr name="Group 307" id="307"/>
            <p:cNvGrpSpPr/>
            <p:nvPr/>
          </p:nvGrpSpPr>
          <p:grpSpPr>
            <a:xfrm rot="0">
              <a:off x="365408" y="6491268"/>
              <a:ext cx="524931" cy="452887"/>
              <a:chOff x="0" y="0"/>
              <a:chExt cx="60138" cy="51885"/>
            </a:xfrm>
          </p:grpSpPr>
          <p:sp>
            <p:nvSpPr>
              <p:cNvPr name="Freeform 308" id="308"/>
              <p:cNvSpPr/>
              <p:nvPr/>
            </p:nvSpPr>
            <p:spPr>
              <a:xfrm flipH="false" flipV="false" rot="0">
                <a:off x="0" y="0"/>
                <a:ext cx="60138" cy="51885"/>
              </a:xfrm>
              <a:custGeom>
                <a:avLst/>
                <a:gdLst/>
                <a:ahLst/>
                <a:cxnLst/>
                <a:rect r="r" b="b" t="t" l="l"/>
                <a:pathLst>
                  <a:path h="51885" w="60138">
                    <a:moveTo>
                      <a:pt x="0" y="0"/>
                    </a:moveTo>
                    <a:lnTo>
                      <a:pt x="60138" y="0"/>
                    </a:lnTo>
                    <a:lnTo>
                      <a:pt x="60138" y="51885"/>
                    </a:lnTo>
                    <a:lnTo>
                      <a:pt x="0" y="51885"/>
                    </a:lnTo>
                    <a:close/>
                  </a:path>
                </a:pathLst>
              </a:custGeom>
              <a:solidFill>
                <a:srgbClr val="0CC0DF"/>
              </a:solidFill>
            </p:spPr>
          </p:sp>
          <p:sp>
            <p:nvSpPr>
              <p:cNvPr name="TextBox 309" id="309"/>
              <p:cNvSpPr txBox="true"/>
              <p:nvPr/>
            </p:nvSpPr>
            <p:spPr>
              <a:xfrm>
                <a:off x="0" y="-9525"/>
                <a:ext cx="812800" cy="822325"/>
              </a:xfrm>
              <a:prstGeom prst="rect">
                <a:avLst/>
              </a:prstGeom>
            </p:spPr>
            <p:txBody>
              <a:bodyPr anchor="ctr" rtlCol="false" tIns="50800" lIns="50800" bIns="50800" rIns="50800"/>
              <a:lstStyle/>
              <a:p>
                <a:pPr algn="ctr">
                  <a:lnSpc>
                    <a:spcPts val="700"/>
                  </a:lnSpc>
                  <a:spcBef>
                    <a:spcPct val="0"/>
                  </a:spcBef>
                </a:pPr>
                <a:r>
                  <a:rPr lang="en-US" sz="500">
                    <a:solidFill>
                      <a:srgbClr val="FFFFFF"/>
                    </a:solidFill>
                    <a:latin typeface="Canva Sans 3"/>
                  </a:rPr>
                  <a:t>CU</a:t>
                </a:r>
              </a:p>
            </p:txBody>
          </p:sp>
        </p:grpSp>
        <p:grpSp>
          <p:nvGrpSpPr>
            <p:cNvPr name="Group 310" id="310"/>
            <p:cNvGrpSpPr/>
            <p:nvPr/>
          </p:nvGrpSpPr>
          <p:grpSpPr>
            <a:xfrm rot="0">
              <a:off x="363151" y="6944154"/>
              <a:ext cx="527188" cy="458106"/>
              <a:chOff x="0" y="0"/>
              <a:chExt cx="60397" cy="52483"/>
            </a:xfrm>
          </p:grpSpPr>
          <p:sp>
            <p:nvSpPr>
              <p:cNvPr name="Freeform 311" id="311"/>
              <p:cNvSpPr/>
              <p:nvPr/>
            </p:nvSpPr>
            <p:spPr>
              <a:xfrm flipH="false" flipV="false" rot="0">
                <a:off x="0" y="0"/>
                <a:ext cx="60397" cy="52483"/>
              </a:xfrm>
              <a:custGeom>
                <a:avLst/>
                <a:gdLst/>
                <a:ahLst/>
                <a:cxnLst/>
                <a:rect r="r" b="b" t="t" l="l"/>
                <a:pathLst>
                  <a:path h="52483" w="60397">
                    <a:moveTo>
                      <a:pt x="0" y="0"/>
                    </a:moveTo>
                    <a:lnTo>
                      <a:pt x="60397" y="0"/>
                    </a:lnTo>
                    <a:lnTo>
                      <a:pt x="60397" y="52483"/>
                    </a:lnTo>
                    <a:lnTo>
                      <a:pt x="0" y="52483"/>
                    </a:lnTo>
                    <a:close/>
                  </a:path>
                </a:pathLst>
              </a:custGeom>
              <a:solidFill>
                <a:srgbClr val="C1FF72"/>
              </a:solidFill>
            </p:spPr>
          </p:sp>
          <p:sp>
            <p:nvSpPr>
              <p:cNvPr name="TextBox 312" id="312"/>
              <p:cNvSpPr txBox="true"/>
              <p:nvPr/>
            </p:nvSpPr>
            <p:spPr>
              <a:xfrm>
                <a:off x="0" y="-9525"/>
                <a:ext cx="812800" cy="822325"/>
              </a:xfrm>
              <a:prstGeom prst="rect">
                <a:avLst/>
              </a:prstGeom>
            </p:spPr>
            <p:txBody>
              <a:bodyPr anchor="ctr" rtlCol="false" tIns="50800" lIns="50800" bIns="50800" rIns="50800"/>
              <a:lstStyle/>
              <a:p>
                <a:pPr algn="ctr">
                  <a:lnSpc>
                    <a:spcPts val="700"/>
                  </a:lnSpc>
                  <a:spcBef>
                    <a:spcPct val="0"/>
                  </a:spcBef>
                </a:pPr>
                <a:r>
                  <a:rPr lang="en-US" sz="500">
                    <a:solidFill>
                      <a:srgbClr val="737373"/>
                    </a:solidFill>
                    <a:latin typeface="Canva Sans 3"/>
                  </a:rPr>
                  <a:t>L1 </a:t>
                </a:r>
              </a:p>
            </p:txBody>
          </p:sp>
        </p:grpSp>
      </p:grpSp>
      <p:sp>
        <p:nvSpPr>
          <p:cNvPr name="TextBox 313" id="313"/>
          <p:cNvSpPr txBox="true"/>
          <p:nvPr/>
        </p:nvSpPr>
        <p:spPr>
          <a:xfrm rot="0">
            <a:off x="1259638" y="1141757"/>
            <a:ext cx="5544019" cy="1074420"/>
          </a:xfrm>
          <a:prstGeom prst="rect">
            <a:avLst/>
          </a:prstGeom>
        </p:spPr>
        <p:txBody>
          <a:bodyPr anchor="t" rtlCol="false" tIns="0" lIns="0" bIns="0" rIns="0">
            <a:spAutoFit/>
          </a:bodyPr>
          <a:lstStyle/>
          <a:p>
            <a:pPr algn="just">
              <a:lnSpc>
                <a:spcPts val="3960"/>
              </a:lnSpc>
            </a:pPr>
            <a:r>
              <a:rPr lang="en-US" sz="3600" spc="511">
                <a:solidFill>
                  <a:srgbClr val="000000"/>
                </a:solidFill>
                <a:latin typeface="Copperplate Gothic 31 AB"/>
              </a:rPr>
              <a:t>CPU</a:t>
            </a:r>
          </a:p>
          <a:p>
            <a:pPr algn="just">
              <a:lnSpc>
                <a:spcPts val="3960"/>
              </a:lnSpc>
            </a:pPr>
            <a:r>
              <a:rPr lang="en-US" sz="3600" spc="511">
                <a:solidFill>
                  <a:srgbClr val="000000"/>
                </a:solidFill>
                <a:latin typeface="Copperplate Gothic 31 AB"/>
              </a:rPr>
              <a:t>ARCHITECTURE</a:t>
            </a:r>
          </a:p>
        </p:txBody>
      </p:sp>
      <p:sp>
        <p:nvSpPr>
          <p:cNvPr name="AutoShape 314" id="314"/>
          <p:cNvSpPr/>
          <p:nvPr/>
        </p:nvSpPr>
        <p:spPr>
          <a:xfrm flipH="true" flipV="true">
            <a:off x="10454165" y="8344149"/>
            <a:ext cx="15156557" cy="0"/>
          </a:xfrm>
          <a:prstGeom prst="line">
            <a:avLst/>
          </a:prstGeom>
          <a:ln cap="flat" w="76200">
            <a:solidFill>
              <a:srgbClr val="00BF63"/>
            </a:solidFill>
            <a:prstDash val="solid"/>
            <a:headEnd type="none" len="sm" w="sm"/>
            <a:tailEnd type="none" len="sm" w="sm"/>
          </a:ln>
        </p:spPr>
      </p:sp>
      <p:sp>
        <p:nvSpPr>
          <p:cNvPr name="TextBox 315" id="315"/>
          <p:cNvSpPr txBox="true"/>
          <p:nvPr/>
        </p:nvSpPr>
        <p:spPr>
          <a:xfrm rot="0">
            <a:off x="10075692" y="8553699"/>
            <a:ext cx="5544019" cy="1074420"/>
          </a:xfrm>
          <a:prstGeom prst="rect">
            <a:avLst/>
          </a:prstGeom>
        </p:spPr>
        <p:txBody>
          <a:bodyPr anchor="t" rtlCol="false" tIns="0" lIns="0" bIns="0" rIns="0">
            <a:spAutoFit/>
          </a:bodyPr>
          <a:lstStyle/>
          <a:p>
            <a:pPr algn="just">
              <a:lnSpc>
                <a:spcPts val="3960"/>
              </a:lnSpc>
            </a:pPr>
            <a:r>
              <a:rPr lang="en-US" sz="3600" spc="511">
                <a:solidFill>
                  <a:srgbClr val="000000"/>
                </a:solidFill>
                <a:latin typeface="Copperplate Gothic 31 AB"/>
              </a:rPr>
              <a:t>GPU</a:t>
            </a:r>
          </a:p>
          <a:p>
            <a:pPr algn="just">
              <a:lnSpc>
                <a:spcPts val="3960"/>
              </a:lnSpc>
            </a:pPr>
            <a:r>
              <a:rPr lang="en-US" sz="3600" spc="511">
                <a:solidFill>
                  <a:srgbClr val="000000"/>
                </a:solidFill>
                <a:latin typeface="Copperplate Gothic 31 AB"/>
              </a:rPr>
              <a:t>ARCHITECTURE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sp>
        <p:nvSpPr>
          <p:cNvPr name="Freeform 2" id="2"/>
          <p:cNvSpPr/>
          <p:nvPr/>
        </p:nvSpPr>
        <p:spPr>
          <a:xfrm flipH="false" flipV="false" rot="0">
            <a:off x="-1220070" y="-3638032"/>
            <a:ext cx="19834656" cy="19834656"/>
          </a:xfrm>
          <a:custGeom>
            <a:avLst/>
            <a:gdLst/>
            <a:ahLst/>
            <a:cxnLst/>
            <a:rect r="r" b="b" t="t" l="l"/>
            <a:pathLst>
              <a:path h="19834656" w="19834656">
                <a:moveTo>
                  <a:pt x="0" y="0"/>
                </a:moveTo>
                <a:lnTo>
                  <a:pt x="19834656" y="0"/>
                </a:lnTo>
                <a:lnTo>
                  <a:pt x="19834656" y="19834656"/>
                </a:lnTo>
                <a:lnTo>
                  <a:pt x="0" y="198346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1304532" y="2306601"/>
          <a:ext cx="13736081" cy="6143625"/>
        </p:xfrm>
        <a:graphic>
          <a:graphicData uri="http://schemas.openxmlformats.org/drawingml/2006/table">
            <a:tbl>
              <a:tblPr/>
              <a:tblGrid>
                <a:gridCol w="4209721"/>
                <a:gridCol w="4037389"/>
                <a:gridCol w="5488971"/>
              </a:tblGrid>
              <a:tr h="842117">
                <a:tc>
                  <a:txBody>
                    <a:bodyPr anchor="t" rtlCol="false"/>
                    <a:lstStyle/>
                    <a:p>
                      <a:pPr algn="ctr">
                        <a:lnSpc>
                          <a:spcPts val="3919"/>
                        </a:lnSpc>
                        <a:defRPr/>
                      </a:pPr>
                      <a:r>
                        <a:rPr lang="en-US" sz="2799">
                          <a:solidFill>
                            <a:srgbClr val="555658"/>
                          </a:solidFill>
                          <a:latin typeface="Canva Sans 3 Bold"/>
                        </a:rPr>
                        <a:t>Algorithm</a:t>
                      </a:r>
                      <a:endParaRPr lang="en-US" sz="1100"/>
                    </a:p>
                  </a:txBody>
                  <a:tcPr marL="114300" marR="114300" marT="114300" marB="1143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059"/>
                        </a:lnSpc>
                        <a:defRPr/>
                      </a:pPr>
                      <a:r>
                        <a:rPr lang="en-US" sz="2899">
                          <a:solidFill>
                            <a:srgbClr val="555658"/>
                          </a:solidFill>
                          <a:latin typeface="Canva Sans 3 Bold"/>
                        </a:rPr>
                        <a:t>Type</a:t>
                      </a:r>
                      <a:endParaRPr lang="en-US" sz="1100"/>
                    </a:p>
                  </a:txBody>
                  <a:tcPr marL="114300" marR="114300" marT="114300" marB="1143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555658"/>
                          </a:solidFill>
                          <a:latin typeface="Canva Sans 3 Bold"/>
                        </a:rPr>
                        <a:t>Uses</a:t>
                      </a:r>
                      <a:endParaRPr lang="en-US" sz="1100"/>
                    </a:p>
                  </a:txBody>
                  <a:tcPr marL="114300" marR="114300" marT="114300" marB="1143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10063">
                <a:tc>
                  <a:txBody>
                    <a:bodyPr anchor="t" rtlCol="false"/>
                    <a:lstStyle/>
                    <a:p>
                      <a:pPr algn="ctr">
                        <a:lnSpc>
                          <a:spcPts val="3639"/>
                        </a:lnSpc>
                        <a:defRPr/>
                      </a:pPr>
                      <a:r>
                        <a:rPr lang="en-US" sz="2599">
                          <a:solidFill>
                            <a:srgbClr val="555658"/>
                          </a:solidFill>
                          <a:latin typeface="Canva Sans 3"/>
                        </a:rPr>
                        <a:t>Fuzzy Clustering</a:t>
                      </a:r>
                      <a:endParaRPr lang="en-US" sz="1100"/>
                    </a:p>
                  </a:txBody>
                  <a:tcPr marL="114300" marR="114300" marT="114300" marB="1143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555658"/>
                          </a:solidFill>
                          <a:latin typeface="Canva Sans 3"/>
                        </a:rPr>
                        <a:t>classification</a:t>
                      </a:r>
                      <a:endParaRPr lang="en-US" sz="1100"/>
                    </a:p>
                  </a:txBody>
                  <a:tcPr marL="114300" marR="114300" marT="114300" marB="1143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555658"/>
                          </a:solidFill>
                          <a:latin typeface="Canva Sans 3"/>
                        </a:rPr>
                        <a:t>Image segmentation, Pattern recognization, data classification etc</a:t>
                      </a:r>
                      <a:endParaRPr lang="en-US" sz="1100"/>
                    </a:p>
                  </a:txBody>
                  <a:tcPr marL="114300" marR="114300" marT="114300" marB="1143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90924">
                <a:tc>
                  <a:txBody>
                    <a:bodyPr anchor="t" rtlCol="false"/>
                    <a:lstStyle/>
                    <a:p>
                      <a:pPr algn="ctr">
                        <a:lnSpc>
                          <a:spcPts val="3639"/>
                        </a:lnSpc>
                        <a:defRPr/>
                      </a:pPr>
                      <a:r>
                        <a:rPr lang="en-US" sz="2599">
                          <a:solidFill>
                            <a:srgbClr val="555658"/>
                          </a:solidFill>
                          <a:latin typeface="Canva Sans 3"/>
                        </a:rPr>
                        <a:t>RSA Encryption</a:t>
                      </a:r>
                      <a:endParaRPr lang="en-US" sz="1100"/>
                    </a:p>
                  </a:txBody>
                  <a:tcPr marL="114300" marR="114300" marT="114300" marB="1143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555658"/>
                          </a:solidFill>
                          <a:latin typeface="Canva Sans 3"/>
                        </a:rPr>
                        <a:t>encryption</a:t>
                      </a:r>
                      <a:endParaRPr lang="en-US" sz="1100"/>
                    </a:p>
                  </a:txBody>
                  <a:tcPr marL="114300" marR="114300" marT="114300" marB="1143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555658"/>
                          </a:solidFill>
                          <a:latin typeface="Canva Sans 3"/>
                        </a:rPr>
                        <a:t>Secure Communication and Secure Key Exchange.</a:t>
                      </a:r>
                      <a:endParaRPr lang="en-US" sz="1100"/>
                    </a:p>
                  </a:txBody>
                  <a:tcPr marL="114300" marR="114300" marT="114300" marB="1143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75130">
                <a:tc>
                  <a:txBody>
                    <a:bodyPr anchor="t" rtlCol="false"/>
                    <a:lstStyle/>
                    <a:p>
                      <a:pPr algn="ctr">
                        <a:lnSpc>
                          <a:spcPts val="3639"/>
                        </a:lnSpc>
                        <a:defRPr/>
                      </a:pPr>
                      <a:r>
                        <a:rPr lang="en-US" sz="2599">
                          <a:solidFill>
                            <a:srgbClr val="555658"/>
                          </a:solidFill>
                          <a:latin typeface="Canva Sans 3"/>
                        </a:rPr>
                        <a:t>Zerotree Wavelet</a:t>
                      </a:r>
                      <a:endParaRPr lang="en-US" sz="1100"/>
                    </a:p>
                  </a:txBody>
                  <a:tcPr marL="114300" marR="114300" marT="114300" marB="1143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555658"/>
                          </a:solidFill>
                          <a:latin typeface="Canva Sans 3"/>
                        </a:rPr>
                        <a:t>compression</a:t>
                      </a:r>
                      <a:endParaRPr lang="en-US" sz="1100"/>
                    </a:p>
                  </a:txBody>
                  <a:tcPr marL="114300" marR="114300" marT="114300" marB="1143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555658"/>
                          </a:solidFill>
                          <a:latin typeface="Canva Sans 3"/>
                        </a:rPr>
                        <a:t>efficient lossy data compression </a:t>
                      </a:r>
                      <a:endParaRPr lang="en-US" sz="1100"/>
                    </a:p>
                  </a:txBody>
                  <a:tcPr marL="114300" marR="114300" marT="114300" marB="1143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90924">
                <a:tc>
                  <a:txBody>
                    <a:bodyPr anchor="t" rtlCol="false"/>
                    <a:lstStyle/>
                    <a:p>
                      <a:pPr algn="ctr">
                        <a:lnSpc>
                          <a:spcPts val="3639"/>
                        </a:lnSpc>
                        <a:defRPr/>
                      </a:pPr>
                      <a:r>
                        <a:rPr lang="en-US" sz="2599">
                          <a:solidFill>
                            <a:srgbClr val="555658"/>
                          </a:solidFill>
                          <a:latin typeface="Canva Sans 3"/>
                        </a:rPr>
                        <a:t>Bitonic Sort</a:t>
                      </a:r>
                      <a:endParaRPr lang="en-US" sz="1100"/>
                    </a:p>
                  </a:txBody>
                  <a:tcPr marL="114300" marR="114300" marT="114300" marB="1143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555658"/>
                          </a:solidFill>
                          <a:latin typeface="Canva Sans 3"/>
                        </a:rPr>
                        <a:t>sorting</a:t>
                      </a:r>
                      <a:endParaRPr lang="en-US" sz="1100"/>
                    </a:p>
                  </a:txBody>
                  <a:tcPr marL="114300" marR="114300" marT="114300" marB="1143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555658"/>
                          </a:solidFill>
                          <a:latin typeface="Canva Sans 3"/>
                        </a:rPr>
                        <a:t>Data Analysis, easier searching and easier data management.</a:t>
                      </a:r>
                      <a:endParaRPr lang="en-US" sz="1100"/>
                    </a:p>
                  </a:txBody>
                  <a:tcPr marL="114300" marR="114300" marT="114300" marB="1143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34467">
                <a:tc>
                  <a:txBody>
                    <a:bodyPr anchor="t" rtlCol="false"/>
                    <a:lstStyle/>
                    <a:p>
                      <a:pPr algn="ctr">
                        <a:lnSpc>
                          <a:spcPts val="3639"/>
                        </a:lnSpc>
                        <a:defRPr/>
                      </a:pPr>
                      <a:r>
                        <a:rPr lang="en-US" sz="2599">
                          <a:solidFill>
                            <a:srgbClr val="555658"/>
                          </a:solidFill>
                          <a:latin typeface="Canva Sans 3"/>
                        </a:rPr>
                        <a:t>Finite Difference Method</a:t>
                      </a:r>
                      <a:endParaRPr lang="en-US" sz="1100"/>
                    </a:p>
                  </a:txBody>
                  <a:tcPr marL="114300" marR="114300" marT="114300" marB="1143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555658"/>
                          </a:solidFill>
                          <a:latin typeface="Canva Sans 3"/>
                        </a:rPr>
                        <a:t>ODE solver</a:t>
                      </a:r>
                      <a:endParaRPr lang="en-US" sz="1100"/>
                    </a:p>
                  </a:txBody>
                  <a:tcPr marL="114300" marR="114300" marT="114300" marB="1143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555658"/>
                          </a:solidFill>
                          <a:latin typeface="Canva Sans 3"/>
                        </a:rPr>
                        <a:t>heat transfer, diffusion, field analysis, fluid dynamics problems etc</a:t>
                      </a:r>
                      <a:endParaRPr lang="en-US" sz="1100"/>
                    </a:p>
                  </a:txBody>
                  <a:tcPr marL="114300" marR="114300" marT="114300" marB="1143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grpSp>
        <p:nvGrpSpPr>
          <p:cNvPr name="Group 4" id="4"/>
          <p:cNvGrpSpPr/>
          <p:nvPr/>
        </p:nvGrpSpPr>
        <p:grpSpPr>
          <a:xfrm rot="-2700000">
            <a:off x="16876931" y="1860459"/>
            <a:ext cx="6566081" cy="6566081"/>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grpSp>
        <p:nvGrpSpPr>
          <p:cNvPr name="Group 6" id="6"/>
          <p:cNvGrpSpPr/>
          <p:nvPr/>
        </p:nvGrpSpPr>
        <p:grpSpPr>
          <a:xfrm rot="2700000">
            <a:off x="17233532" y="2217060"/>
            <a:ext cx="5852880" cy="5852880"/>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C1FF72"/>
            </a:solidFill>
          </p:spPr>
        </p:sp>
      </p:grpSp>
      <p:grpSp>
        <p:nvGrpSpPr>
          <p:cNvPr name="Group 8" id="8"/>
          <p:cNvGrpSpPr/>
          <p:nvPr/>
        </p:nvGrpSpPr>
        <p:grpSpPr>
          <a:xfrm rot="2700000">
            <a:off x="13738817" y="8886816"/>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7ED957"/>
            </a:solidFill>
          </p:spPr>
        </p:sp>
      </p:grpSp>
      <p:grpSp>
        <p:nvGrpSpPr>
          <p:cNvPr name="Group 10" id="10"/>
          <p:cNvGrpSpPr/>
          <p:nvPr/>
        </p:nvGrpSpPr>
        <p:grpSpPr>
          <a:xfrm rot="2700000">
            <a:off x="13387757" y="-4405593"/>
            <a:ext cx="6164339" cy="6164339"/>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C1FF72"/>
            </a:solidFill>
          </p:spPr>
        </p:sp>
      </p:grpSp>
      <p:grpSp>
        <p:nvGrpSpPr>
          <p:cNvPr name="Group 12" id="12"/>
          <p:cNvGrpSpPr/>
          <p:nvPr/>
        </p:nvGrpSpPr>
        <p:grpSpPr>
          <a:xfrm rot="2700000">
            <a:off x="-5660045" y="6704251"/>
            <a:ext cx="6164339" cy="6164339"/>
            <a:chOff x="0" y="0"/>
            <a:chExt cx="1913890" cy="1913890"/>
          </a:xfrm>
        </p:grpSpPr>
        <p:sp>
          <p:nvSpPr>
            <p:cNvPr name="Freeform 13" id="1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7ED957"/>
            </a:solidFill>
          </p:spPr>
        </p:sp>
      </p:grpSp>
      <p:grpSp>
        <p:nvGrpSpPr>
          <p:cNvPr name="Group 14" id="14"/>
          <p:cNvGrpSpPr/>
          <p:nvPr/>
        </p:nvGrpSpPr>
        <p:grpSpPr>
          <a:xfrm rot="2700000">
            <a:off x="-4667293" y="7204831"/>
            <a:ext cx="6164339" cy="6164339"/>
            <a:chOff x="0" y="0"/>
            <a:chExt cx="1913890" cy="1913890"/>
          </a:xfrm>
        </p:grpSpPr>
        <p:sp>
          <p:nvSpPr>
            <p:cNvPr name="Freeform 15" id="1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00BF63"/>
            </a:solidFill>
          </p:spPr>
        </p:sp>
      </p:grpSp>
      <p:grpSp>
        <p:nvGrpSpPr>
          <p:cNvPr name="Group 16" id="16"/>
          <p:cNvGrpSpPr/>
          <p:nvPr/>
        </p:nvGrpSpPr>
        <p:grpSpPr>
          <a:xfrm rot="2700000">
            <a:off x="13738817" y="9557983"/>
            <a:ext cx="6164339" cy="6164339"/>
            <a:chOff x="0" y="0"/>
            <a:chExt cx="1913890" cy="1913890"/>
          </a:xfrm>
        </p:grpSpPr>
        <p:sp>
          <p:nvSpPr>
            <p:cNvPr name="Freeform 17" id="1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C1FF72"/>
            </a:solidFill>
          </p:spPr>
        </p:sp>
      </p:grpSp>
      <p:grpSp>
        <p:nvGrpSpPr>
          <p:cNvPr name="Group 18" id="18"/>
          <p:cNvGrpSpPr/>
          <p:nvPr/>
        </p:nvGrpSpPr>
        <p:grpSpPr>
          <a:xfrm rot="2700000">
            <a:off x="13387757" y="-5134414"/>
            <a:ext cx="6164339" cy="6164339"/>
            <a:chOff x="0" y="0"/>
            <a:chExt cx="1913890" cy="1913890"/>
          </a:xfrm>
        </p:grpSpPr>
        <p:sp>
          <p:nvSpPr>
            <p:cNvPr name="Freeform 19" id="1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7ED957"/>
            </a:solidFill>
          </p:spPr>
        </p:sp>
      </p:grpSp>
      <p:grpSp>
        <p:nvGrpSpPr>
          <p:cNvPr name="Group 20" id="20"/>
          <p:cNvGrpSpPr/>
          <p:nvPr/>
        </p:nvGrpSpPr>
        <p:grpSpPr>
          <a:xfrm rot="-2700000">
            <a:off x="-4197289" y="-4464057"/>
            <a:ext cx="6566081" cy="6566081"/>
            <a:chOff x="0" y="0"/>
            <a:chExt cx="1913890" cy="1913890"/>
          </a:xfrm>
        </p:grpSpPr>
        <p:sp>
          <p:nvSpPr>
            <p:cNvPr name="Freeform 21" id="2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BF63"/>
            </a:solidFill>
          </p:spPr>
        </p:sp>
      </p:grpSp>
      <p:grpSp>
        <p:nvGrpSpPr>
          <p:cNvPr name="Group 22" id="22"/>
          <p:cNvGrpSpPr/>
          <p:nvPr/>
        </p:nvGrpSpPr>
        <p:grpSpPr>
          <a:xfrm rot="2700000">
            <a:off x="-5509762" y="-2425861"/>
            <a:ext cx="5852880" cy="5852880"/>
            <a:chOff x="0" y="0"/>
            <a:chExt cx="1913890" cy="1913890"/>
          </a:xfrm>
        </p:grpSpPr>
        <p:sp>
          <p:nvSpPr>
            <p:cNvPr name="Freeform 23" id="2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C1FF72"/>
            </a:solidFill>
          </p:spPr>
        </p:sp>
      </p:grpSp>
      <p:sp>
        <p:nvSpPr>
          <p:cNvPr name="TextBox 24" id="24"/>
          <p:cNvSpPr txBox="true"/>
          <p:nvPr/>
        </p:nvSpPr>
        <p:spPr>
          <a:xfrm rot="0">
            <a:off x="5349645" y="944978"/>
            <a:ext cx="7588711" cy="619125"/>
          </a:xfrm>
          <a:prstGeom prst="rect">
            <a:avLst/>
          </a:prstGeom>
        </p:spPr>
        <p:txBody>
          <a:bodyPr anchor="t" rtlCol="false" tIns="0" lIns="0" bIns="0" rIns="0">
            <a:spAutoFit/>
          </a:bodyPr>
          <a:lstStyle/>
          <a:p>
            <a:pPr>
              <a:lnSpc>
                <a:spcPts val="4320"/>
              </a:lnSpc>
            </a:pPr>
            <a:r>
              <a:rPr lang="en-US" sz="3600">
                <a:solidFill>
                  <a:srgbClr val="047D43"/>
                </a:solidFill>
                <a:latin typeface="Copperplate Gothic 31 AB"/>
              </a:rPr>
              <a:t>ALGORITHMS EVALUATED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0031748" y="-4073427"/>
            <a:ext cx="19834656" cy="19834656"/>
          </a:xfrm>
          <a:custGeom>
            <a:avLst/>
            <a:gdLst/>
            <a:ahLst/>
            <a:cxnLst/>
            <a:rect r="r" b="b" t="t" l="l"/>
            <a:pathLst>
              <a:path h="19834656" w="19834656">
                <a:moveTo>
                  <a:pt x="0" y="0"/>
                </a:moveTo>
                <a:lnTo>
                  <a:pt x="19834656" y="0"/>
                </a:lnTo>
                <a:lnTo>
                  <a:pt x="19834656" y="19834656"/>
                </a:lnTo>
                <a:lnTo>
                  <a:pt x="0" y="198346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87639" y="2841996"/>
            <a:ext cx="7661335" cy="6437263"/>
            <a:chOff x="0" y="0"/>
            <a:chExt cx="10215113" cy="8583017"/>
          </a:xfrm>
        </p:grpSpPr>
        <p:sp>
          <p:nvSpPr>
            <p:cNvPr name="TextBox 4" id="4"/>
            <p:cNvSpPr txBox="true"/>
            <p:nvPr/>
          </p:nvSpPr>
          <p:spPr>
            <a:xfrm rot="0">
              <a:off x="1300312" y="8014218"/>
              <a:ext cx="130964" cy="568799"/>
            </a:xfrm>
            <a:prstGeom prst="rect">
              <a:avLst/>
            </a:prstGeom>
          </p:spPr>
          <p:txBody>
            <a:bodyPr anchor="t" rtlCol="false" tIns="0" lIns="0" bIns="0" rIns="0">
              <a:spAutoFit/>
            </a:bodyPr>
            <a:lstStyle/>
            <a:p>
              <a:pPr algn="ctr">
                <a:lnSpc>
                  <a:spcPts val="3359"/>
                </a:lnSpc>
              </a:pPr>
              <a:r>
                <a:rPr lang="en-US" sz="2399">
                  <a:solidFill>
                    <a:srgbClr val="1B131B"/>
                  </a:solidFill>
                  <a:latin typeface="Codec Pro"/>
                </a:rPr>
                <a:t>1</a:t>
              </a:r>
            </a:p>
          </p:txBody>
        </p:sp>
        <p:sp>
          <p:nvSpPr>
            <p:cNvPr name="TextBox 5" id="5"/>
            <p:cNvSpPr txBox="true"/>
            <p:nvPr/>
          </p:nvSpPr>
          <p:spPr>
            <a:xfrm rot="0">
              <a:off x="2866005" y="8014218"/>
              <a:ext cx="217511" cy="568799"/>
            </a:xfrm>
            <a:prstGeom prst="rect">
              <a:avLst/>
            </a:prstGeom>
          </p:spPr>
          <p:txBody>
            <a:bodyPr anchor="t" rtlCol="false" tIns="0" lIns="0" bIns="0" rIns="0">
              <a:spAutoFit/>
            </a:bodyPr>
            <a:lstStyle/>
            <a:p>
              <a:pPr algn="ctr">
                <a:lnSpc>
                  <a:spcPts val="3359"/>
                </a:lnSpc>
              </a:pPr>
              <a:r>
                <a:rPr lang="en-US" sz="2399">
                  <a:solidFill>
                    <a:srgbClr val="1B131B"/>
                  </a:solidFill>
                  <a:latin typeface="Codec Pro"/>
                </a:rPr>
                <a:t>2</a:t>
              </a:r>
            </a:p>
          </p:txBody>
        </p:sp>
        <p:sp>
          <p:nvSpPr>
            <p:cNvPr name="TextBox 6" id="6"/>
            <p:cNvSpPr txBox="true"/>
            <p:nvPr/>
          </p:nvSpPr>
          <p:spPr>
            <a:xfrm rot="0">
              <a:off x="4475789" y="8014218"/>
              <a:ext cx="215878" cy="568799"/>
            </a:xfrm>
            <a:prstGeom prst="rect">
              <a:avLst/>
            </a:prstGeom>
          </p:spPr>
          <p:txBody>
            <a:bodyPr anchor="t" rtlCol="false" tIns="0" lIns="0" bIns="0" rIns="0">
              <a:spAutoFit/>
            </a:bodyPr>
            <a:lstStyle/>
            <a:p>
              <a:pPr algn="ctr">
                <a:lnSpc>
                  <a:spcPts val="3359"/>
                </a:lnSpc>
              </a:pPr>
              <a:r>
                <a:rPr lang="en-US" sz="2399">
                  <a:solidFill>
                    <a:srgbClr val="1B131B"/>
                  </a:solidFill>
                  <a:latin typeface="Codec Pro"/>
                </a:rPr>
                <a:t>3</a:t>
              </a:r>
            </a:p>
          </p:txBody>
        </p:sp>
        <p:sp>
          <p:nvSpPr>
            <p:cNvPr name="TextBox 7" id="7"/>
            <p:cNvSpPr txBox="true"/>
            <p:nvPr/>
          </p:nvSpPr>
          <p:spPr>
            <a:xfrm rot="0">
              <a:off x="6075040" y="8014218"/>
              <a:ext cx="235311" cy="568799"/>
            </a:xfrm>
            <a:prstGeom prst="rect">
              <a:avLst/>
            </a:prstGeom>
          </p:spPr>
          <p:txBody>
            <a:bodyPr anchor="t" rtlCol="false" tIns="0" lIns="0" bIns="0" rIns="0">
              <a:spAutoFit/>
            </a:bodyPr>
            <a:lstStyle/>
            <a:p>
              <a:pPr algn="ctr">
                <a:lnSpc>
                  <a:spcPts val="3359"/>
                </a:lnSpc>
              </a:pPr>
              <a:r>
                <a:rPr lang="en-US" sz="2399">
                  <a:solidFill>
                    <a:srgbClr val="1B131B"/>
                  </a:solidFill>
                  <a:latin typeface="Codec Pro"/>
                </a:rPr>
                <a:t>4</a:t>
              </a:r>
            </a:p>
          </p:txBody>
        </p:sp>
        <p:sp>
          <p:nvSpPr>
            <p:cNvPr name="TextBox 8" id="8"/>
            <p:cNvSpPr txBox="true"/>
            <p:nvPr/>
          </p:nvSpPr>
          <p:spPr>
            <a:xfrm rot="0">
              <a:off x="7686538" y="8014218"/>
              <a:ext cx="230249" cy="568799"/>
            </a:xfrm>
            <a:prstGeom prst="rect">
              <a:avLst/>
            </a:prstGeom>
          </p:spPr>
          <p:txBody>
            <a:bodyPr anchor="t" rtlCol="false" tIns="0" lIns="0" bIns="0" rIns="0">
              <a:spAutoFit/>
            </a:bodyPr>
            <a:lstStyle/>
            <a:p>
              <a:pPr algn="ctr">
                <a:lnSpc>
                  <a:spcPts val="3359"/>
                </a:lnSpc>
              </a:pPr>
              <a:r>
                <a:rPr lang="en-US" sz="2399">
                  <a:solidFill>
                    <a:srgbClr val="1B131B"/>
                  </a:solidFill>
                  <a:latin typeface="Codec Pro"/>
                </a:rPr>
                <a:t>5</a:t>
              </a:r>
            </a:p>
          </p:txBody>
        </p:sp>
        <p:sp>
          <p:nvSpPr>
            <p:cNvPr name="TextBox 9" id="9"/>
            <p:cNvSpPr txBox="true"/>
            <p:nvPr/>
          </p:nvSpPr>
          <p:spPr>
            <a:xfrm rot="0">
              <a:off x="9300159" y="8014218"/>
              <a:ext cx="220941" cy="568799"/>
            </a:xfrm>
            <a:prstGeom prst="rect">
              <a:avLst/>
            </a:prstGeom>
          </p:spPr>
          <p:txBody>
            <a:bodyPr anchor="t" rtlCol="false" tIns="0" lIns="0" bIns="0" rIns="0">
              <a:spAutoFit/>
            </a:bodyPr>
            <a:lstStyle/>
            <a:p>
              <a:pPr algn="ctr">
                <a:lnSpc>
                  <a:spcPts val="3359"/>
                </a:lnSpc>
              </a:pPr>
              <a:r>
                <a:rPr lang="en-US" sz="2399">
                  <a:solidFill>
                    <a:srgbClr val="1B131B"/>
                  </a:solidFill>
                  <a:latin typeface="Codec Pro"/>
                </a:rPr>
                <a:t>6</a:t>
              </a:r>
            </a:p>
          </p:txBody>
        </p:sp>
        <p:grpSp>
          <p:nvGrpSpPr>
            <p:cNvPr name="Group 10" id="10"/>
            <p:cNvGrpSpPr>
              <a:grpSpLocks noChangeAspect="true"/>
            </p:cNvGrpSpPr>
            <p:nvPr/>
          </p:nvGrpSpPr>
          <p:grpSpPr>
            <a:xfrm rot="0">
              <a:off x="561310" y="241537"/>
              <a:ext cx="9653803" cy="7655206"/>
              <a:chOff x="0" y="0"/>
              <a:chExt cx="11731250" cy="9302566"/>
            </a:xfrm>
          </p:grpSpPr>
          <p:sp>
            <p:nvSpPr>
              <p:cNvPr name="Freeform 11" id="11"/>
              <p:cNvSpPr/>
              <p:nvPr/>
            </p:nvSpPr>
            <p:spPr>
              <a:xfrm flipH="false" flipV="false" rot="0">
                <a:off x="0" y="-6350"/>
                <a:ext cx="11731251" cy="12700"/>
              </a:xfrm>
              <a:custGeom>
                <a:avLst/>
                <a:gdLst/>
                <a:ahLst/>
                <a:cxnLst/>
                <a:rect r="r" b="b" t="t" l="l"/>
                <a:pathLst>
                  <a:path h="12700" w="11731251">
                    <a:moveTo>
                      <a:pt x="0" y="0"/>
                    </a:moveTo>
                    <a:lnTo>
                      <a:pt x="11731251" y="0"/>
                    </a:lnTo>
                    <a:lnTo>
                      <a:pt x="11731251" y="12700"/>
                    </a:lnTo>
                    <a:lnTo>
                      <a:pt x="0" y="12700"/>
                    </a:lnTo>
                    <a:close/>
                  </a:path>
                </a:pathLst>
              </a:custGeom>
              <a:solidFill>
                <a:srgbClr val="1B131B">
                  <a:alpha val="24706"/>
                </a:srgbClr>
              </a:solidFill>
            </p:spPr>
          </p:sp>
          <p:sp>
            <p:nvSpPr>
              <p:cNvPr name="Freeform 12" id="12"/>
              <p:cNvSpPr/>
              <p:nvPr/>
            </p:nvSpPr>
            <p:spPr>
              <a:xfrm flipH="false" flipV="false" rot="0">
                <a:off x="0" y="2319292"/>
                <a:ext cx="11731251" cy="12700"/>
              </a:xfrm>
              <a:custGeom>
                <a:avLst/>
                <a:gdLst/>
                <a:ahLst/>
                <a:cxnLst/>
                <a:rect r="r" b="b" t="t" l="l"/>
                <a:pathLst>
                  <a:path h="12700" w="11731251">
                    <a:moveTo>
                      <a:pt x="0" y="0"/>
                    </a:moveTo>
                    <a:lnTo>
                      <a:pt x="11731251" y="0"/>
                    </a:lnTo>
                    <a:lnTo>
                      <a:pt x="11731251" y="12700"/>
                    </a:lnTo>
                    <a:lnTo>
                      <a:pt x="0" y="12700"/>
                    </a:lnTo>
                    <a:close/>
                  </a:path>
                </a:pathLst>
              </a:custGeom>
              <a:solidFill>
                <a:srgbClr val="1B131B">
                  <a:alpha val="24706"/>
                </a:srgbClr>
              </a:solidFill>
            </p:spPr>
          </p:sp>
          <p:sp>
            <p:nvSpPr>
              <p:cNvPr name="Freeform 13" id="13"/>
              <p:cNvSpPr/>
              <p:nvPr/>
            </p:nvSpPr>
            <p:spPr>
              <a:xfrm flipH="false" flipV="false" rot="0">
                <a:off x="0" y="4644933"/>
                <a:ext cx="11731251" cy="12700"/>
              </a:xfrm>
              <a:custGeom>
                <a:avLst/>
                <a:gdLst/>
                <a:ahLst/>
                <a:cxnLst/>
                <a:rect r="r" b="b" t="t" l="l"/>
                <a:pathLst>
                  <a:path h="12700" w="11731251">
                    <a:moveTo>
                      <a:pt x="0" y="0"/>
                    </a:moveTo>
                    <a:lnTo>
                      <a:pt x="11731251" y="0"/>
                    </a:lnTo>
                    <a:lnTo>
                      <a:pt x="11731251" y="12700"/>
                    </a:lnTo>
                    <a:lnTo>
                      <a:pt x="0" y="12700"/>
                    </a:lnTo>
                    <a:close/>
                  </a:path>
                </a:pathLst>
              </a:custGeom>
              <a:solidFill>
                <a:srgbClr val="1B131B">
                  <a:alpha val="24706"/>
                </a:srgbClr>
              </a:solidFill>
            </p:spPr>
          </p:sp>
          <p:sp>
            <p:nvSpPr>
              <p:cNvPr name="Freeform 14" id="14"/>
              <p:cNvSpPr/>
              <p:nvPr/>
            </p:nvSpPr>
            <p:spPr>
              <a:xfrm flipH="false" flipV="false" rot="0">
                <a:off x="0" y="6970575"/>
                <a:ext cx="11731251" cy="12700"/>
              </a:xfrm>
              <a:custGeom>
                <a:avLst/>
                <a:gdLst/>
                <a:ahLst/>
                <a:cxnLst/>
                <a:rect r="r" b="b" t="t" l="l"/>
                <a:pathLst>
                  <a:path h="12700" w="11731251">
                    <a:moveTo>
                      <a:pt x="0" y="0"/>
                    </a:moveTo>
                    <a:lnTo>
                      <a:pt x="11731251" y="0"/>
                    </a:lnTo>
                    <a:lnTo>
                      <a:pt x="11731251" y="12700"/>
                    </a:lnTo>
                    <a:lnTo>
                      <a:pt x="0" y="12700"/>
                    </a:lnTo>
                    <a:close/>
                  </a:path>
                </a:pathLst>
              </a:custGeom>
              <a:solidFill>
                <a:srgbClr val="1B131B">
                  <a:alpha val="24706"/>
                </a:srgbClr>
              </a:solidFill>
            </p:spPr>
          </p:sp>
          <p:sp>
            <p:nvSpPr>
              <p:cNvPr name="Freeform 15" id="15"/>
              <p:cNvSpPr/>
              <p:nvPr/>
            </p:nvSpPr>
            <p:spPr>
              <a:xfrm flipH="false" flipV="false" rot="0">
                <a:off x="0" y="9296216"/>
                <a:ext cx="11731251" cy="12700"/>
              </a:xfrm>
              <a:custGeom>
                <a:avLst/>
                <a:gdLst/>
                <a:ahLst/>
                <a:cxnLst/>
                <a:rect r="r" b="b" t="t" l="l"/>
                <a:pathLst>
                  <a:path h="12700" w="11731251">
                    <a:moveTo>
                      <a:pt x="0" y="0"/>
                    </a:moveTo>
                    <a:lnTo>
                      <a:pt x="11731251" y="0"/>
                    </a:lnTo>
                    <a:lnTo>
                      <a:pt x="11731251" y="12700"/>
                    </a:lnTo>
                    <a:lnTo>
                      <a:pt x="0" y="12700"/>
                    </a:lnTo>
                    <a:close/>
                  </a:path>
                </a:pathLst>
              </a:custGeom>
              <a:solidFill>
                <a:srgbClr val="1B131B">
                  <a:alpha val="60000"/>
                </a:srgbClr>
              </a:solidFill>
            </p:spPr>
          </p:sp>
        </p:grpSp>
        <p:sp>
          <p:nvSpPr>
            <p:cNvPr name="TextBox 16" id="16"/>
            <p:cNvSpPr txBox="true"/>
            <p:nvPr/>
          </p:nvSpPr>
          <p:spPr>
            <a:xfrm rot="0">
              <a:off x="22372" y="-85725"/>
              <a:ext cx="335738" cy="568799"/>
            </a:xfrm>
            <a:prstGeom prst="rect">
              <a:avLst/>
            </a:prstGeom>
          </p:spPr>
          <p:txBody>
            <a:bodyPr anchor="t" rtlCol="false" tIns="0" lIns="0" bIns="0" rIns="0">
              <a:spAutoFit/>
            </a:bodyPr>
            <a:lstStyle/>
            <a:p>
              <a:pPr algn="r">
                <a:lnSpc>
                  <a:spcPts val="3359"/>
                </a:lnSpc>
              </a:pPr>
              <a:r>
                <a:rPr lang="en-US" sz="2399">
                  <a:solidFill>
                    <a:srgbClr val="1B131B"/>
                  </a:solidFill>
                  <a:latin typeface="Codec Pro"/>
                </a:rPr>
                <a:t>4 </a:t>
              </a:r>
            </a:p>
          </p:txBody>
        </p:sp>
        <p:sp>
          <p:nvSpPr>
            <p:cNvPr name="TextBox 17" id="17"/>
            <p:cNvSpPr txBox="true"/>
            <p:nvPr/>
          </p:nvSpPr>
          <p:spPr>
            <a:xfrm rot="0">
              <a:off x="41804" y="1828077"/>
              <a:ext cx="316306" cy="568799"/>
            </a:xfrm>
            <a:prstGeom prst="rect">
              <a:avLst/>
            </a:prstGeom>
          </p:spPr>
          <p:txBody>
            <a:bodyPr anchor="t" rtlCol="false" tIns="0" lIns="0" bIns="0" rIns="0">
              <a:spAutoFit/>
            </a:bodyPr>
            <a:lstStyle/>
            <a:p>
              <a:pPr algn="r">
                <a:lnSpc>
                  <a:spcPts val="3359"/>
                </a:lnSpc>
              </a:pPr>
              <a:r>
                <a:rPr lang="en-US" sz="2399">
                  <a:solidFill>
                    <a:srgbClr val="1B131B"/>
                  </a:solidFill>
                  <a:latin typeface="Codec Pro"/>
                </a:rPr>
                <a:t>3 </a:t>
              </a:r>
            </a:p>
          </p:txBody>
        </p:sp>
        <p:sp>
          <p:nvSpPr>
            <p:cNvPr name="TextBox 18" id="18"/>
            <p:cNvSpPr txBox="true"/>
            <p:nvPr/>
          </p:nvSpPr>
          <p:spPr>
            <a:xfrm rot="0">
              <a:off x="40171" y="3741878"/>
              <a:ext cx="317939" cy="568799"/>
            </a:xfrm>
            <a:prstGeom prst="rect">
              <a:avLst/>
            </a:prstGeom>
          </p:spPr>
          <p:txBody>
            <a:bodyPr anchor="t" rtlCol="false" tIns="0" lIns="0" bIns="0" rIns="0">
              <a:spAutoFit/>
            </a:bodyPr>
            <a:lstStyle/>
            <a:p>
              <a:pPr algn="r">
                <a:lnSpc>
                  <a:spcPts val="3359"/>
                </a:lnSpc>
              </a:pPr>
              <a:r>
                <a:rPr lang="en-US" sz="2399">
                  <a:solidFill>
                    <a:srgbClr val="1B131B"/>
                  </a:solidFill>
                  <a:latin typeface="Codec Pro"/>
                </a:rPr>
                <a:t>2 </a:t>
              </a:r>
            </a:p>
          </p:txBody>
        </p:sp>
        <p:sp>
          <p:nvSpPr>
            <p:cNvPr name="TextBox 19" id="19"/>
            <p:cNvSpPr txBox="true"/>
            <p:nvPr/>
          </p:nvSpPr>
          <p:spPr>
            <a:xfrm rot="0">
              <a:off x="126718" y="5655680"/>
              <a:ext cx="231392" cy="568799"/>
            </a:xfrm>
            <a:prstGeom prst="rect">
              <a:avLst/>
            </a:prstGeom>
          </p:spPr>
          <p:txBody>
            <a:bodyPr anchor="t" rtlCol="false" tIns="0" lIns="0" bIns="0" rIns="0">
              <a:spAutoFit/>
            </a:bodyPr>
            <a:lstStyle/>
            <a:p>
              <a:pPr algn="r">
                <a:lnSpc>
                  <a:spcPts val="3359"/>
                </a:lnSpc>
              </a:pPr>
              <a:r>
                <a:rPr lang="en-US" sz="2399">
                  <a:solidFill>
                    <a:srgbClr val="1B131B"/>
                  </a:solidFill>
                  <a:latin typeface="Codec Pro"/>
                </a:rPr>
                <a:t>1 </a:t>
              </a:r>
            </a:p>
          </p:txBody>
        </p:sp>
        <p:sp>
          <p:nvSpPr>
            <p:cNvPr name="TextBox 20" id="20"/>
            <p:cNvSpPr txBox="true"/>
            <p:nvPr/>
          </p:nvSpPr>
          <p:spPr>
            <a:xfrm rot="0">
              <a:off x="0" y="7569481"/>
              <a:ext cx="358110" cy="568799"/>
            </a:xfrm>
            <a:prstGeom prst="rect">
              <a:avLst/>
            </a:prstGeom>
          </p:spPr>
          <p:txBody>
            <a:bodyPr anchor="t" rtlCol="false" tIns="0" lIns="0" bIns="0" rIns="0">
              <a:spAutoFit/>
            </a:bodyPr>
            <a:lstStyle/>
            <a:p>
              <a:pPr algn="r">
                <a:lnSpc>
                  <a:spcPts val="3359"/>
                </a:lnSpc>
              </a:pPr>
              <a:r>
                <a:rPr lang="en-US" sz="2399">
                  <a:solidFill>
                    <a:srgbClr val="1B131B"/>
                  </a:solidFill>
                  <a:latin typeface="Codec Pro"/>
                </a:rPr>
                <a:t>0 </a:t>
              </a:r>
            </a:p>
          </p:txBody>
        </p:sp>
        <p:grpSp>
          <p:nvGrpSpPr>
            <p:cNvPr name="Group 21" id="21"/>
            <p:cNvGrpSpPr>
              <a:grpSpLocks noChangeAspect="true"/>
            </p:cNvGrpSpPr>
            <p:nvPr/>
          </p:nvGrpSpPr>
          <p:grpSpPr>
            <a:xfrm rot="0">
              <a:off x="1297862" y="422400"/>
              <a:ext cx="8180699" cy="7519309"/>
              <a:chOff x="895054" y="219783"/>
              <a:chExt cx="9941142" cy="9137425"/>
            </a:xfrm>
          </p:grpSpPr>
          <p:sp>
            <p:nvSpPr>
              <p:cNvPr name="Freeform 22" id="22"/>
              <p:cNvSpPr/>
              <p:nvPr/>
            </p:nvSpPr>
            <p:spPr>
              <a:xfrm flipH="false" flipV="false" rot="0">
                <a:off x="895054" y="8880868"/>
                <a:ext cx="2082136" cy="475972"/>
              </a:xfrm>
              <a:custGeom>
                <a:avLst/>
                <a:gdLst/>
                <a:ahLst/>
                <a:cxnLst/>
                <a:rect r="r" b="b" t="t" l="l"/>
                <a:pathLst>
                  <a:path h="475972" w="2082136">
                    <a:moveTo>
                      <a:pt x="165100" y="393791"/>
                    </a:moveTo>
                    <a:cubicBezTo>
                      <a:pt x="164897" y="348344"/>
                      <a:pt x="127998" y="311609"/>
                      <a:pt x="82550" y="311609"/>
                    </a:cubicBezTo>
                    <a:cubicBezTo>
                      <a:pt x="37103" y="311609"/>
                      <a:pt x="203" y="348344"/>
                      <a:pt x="0" y="393791"/>
                    </a:cubicBezTo>
                    <a:cubicBezTo>
                      <a:pt x="203" y="439238"/>
                      <a:pt x="37103" y="475972"/>
                      <a:pt x="82550" y="475972"/>
                    </a:cubicBezTo>
                    <a:cubicBezTo>
                      <a:pt x="127998" y="475972"/>
                      <a:pt x="164897" y="439238"/>
                      <a:pt x="165100" y="393791"/>
                    </a:cubicBezTo>
                    <a:close/>
                    <a:moveTo>
                      <a:pt x="78843" y="365457"/>
                    </a:moveTo>
                    <a:cubicBezTo>
                      <a:pt x="41216" y="370380"/>
                      <a:pt x="48631" y="427048"/>
                      <a:pt x="86258" y="422124"/>
                    </a:cubicBezTo>
                    <a:cubicBezTo>
                      <a:pt x="86258" y="422124"/>
                      <a:pt x="87687" y="421939"/>
                      <a:pt x="90475" y="421572"/>
                    </a:cubicBezTo>
                    <a:cubicBezTo>
                      <a:pt x="143518" y="414608"/>
                      <a:pt x="687468" y="342513"/>
                      <a:pt x="1232994" y="243800"/>
                    </a:cubicBezTo>
                    <a:cubicBezTo>
                      <a:pt x="1529495" y="190148"/>
                      <a:pt x="1826450" y="128612"/>
                      <a:pt x="2045673" y="65425"/>
                    </a:cubicBezTo>
                    <a:cubicBezTo>
                      <a:pt x="2082136" y="54914"/>
                      <a:pt x="2066308" y="0"/>
                      <a:pt x="2029845" y="10510"/>
                    </a:cubicBezTo>
                    <a:cubicBezTo>
                      <a:pt x="1812151" y="73257"/>
                      <a:pt x="1517249" y="134286"/>
                      <a:pt x="1222818" y="187563"/>
                    </a:cubicBezTo>
                    <a:cubicBezTo>
                      <a:pt x="678598" y="286040"/>
                      <a:pt x="135952" y="357961"/>
                      <a:pt x="83048" y="364907"/>
                    </a:cubicBezTo>
                    <a:cubicBezTo>
                      <a:pt x="80272" y="365272"/>
                      <a:pt x="78843" y="365457"/>
                      <a:pt x="78843" y="365457"/>
                    </a:cubicBezTo>
                  </a:path>
                </a:pathLst>
              </a:custGeom>
              <a:solidFill>
                <a:srgbClr val="0051CB"/>
              </a:solidFill>
            </p:spPr>
          </p:sp>
          <p:sp>
            <p:nvSpPr>
              <p:cNvPr name="Freeform 23" id="23"/>
              <p:cNvSpPr/>
              <p:nvPr/>
            </p:nvSpPr>
            <p:spPr>
              <a:xfrm flipH="false" flipV="false" rot="0">
                <a:off x="2850263" y="8089980"/>
                <a:ext cx="2085226" cy="911037"/>
              </a:xfrm>
              <a:custGeom>
                <a:avLst/>
                <a:gdLst/>
                <a:ahLst/>
                <a:cxnLst/>
                <a:rect r="r" b="b" t="t" l="l"/>
                <a:pathLst>
                  <a:path h="911037" w="2085226">
                    <a:moveTo>
                      <a:pt x="165100" y="828855"/>
                    </a:moveTo>
                    <a:cubicBezTo>
                      <a:pt x="164896" y="783409"/>
                      <a:pt x="127997" y="746674"/>
                      <a:pt x="82550" y="746674"/>
                    </a:cubicBezTo>
                    <a:cubicBezTo>
                      <a:pt x="37102" y="746674"/>
                      <a:pt x="203" y="783409"/>
                      <a:pt x="0" y="828855"/>
                    </a:cubicBezTo>
                    <a:cubicBezTo>
                      <a:pt x="203" y="874302"/>
                      <a:pt x="37102" y="911037"/>
                      <a:pt x="82550" y="911037"/>
                    </a:cubicBezTo>
                    <a:cubicBezTo>
                      <a:pt x="127997" y="911037"/>
                      <a:pt x="164896" y="874302"/>
                      <a:pt x="165100" y="828855"/>
                    </a:cubicBezTo>
                    <a:close/>
                    <a:moveTo>
                      <a:pt x="74636" y="801398"/>
                    </a:moveTo>
                    <a:cubicBezTo>
                      <a:pt x="38172" y="811908"/>
                      <a:pt x="54000" y="866823"/>
                      <a:pt x="90464" y="856313"/>
                    </a:cubicBezTo>
                    <a:cubicBezTo>
                      <a:pt x="136740" y="842974"/>
                      <a:pt x="183139" y="829730"/>
                      <a:pt x="229625" y="816487"/>
                    </a:cubicBezTo>
                    <a:cubicBezTo>
                      <a:pt x="246569" y="811660"/>
                      <a:pt x="263523" y="806834"/>
                      <a:pt x="280488" y="802003"/>
                    </a:cubicBezTo>
                    <a:cubicBezTo>
                      <a:pt x="376714" y="774601"/>
                      <a:pt x="473254" y="747064"/>
                      <a:pt x="569793" y="718575"/>
                    </a:cubicBezTo>
                    <a:cubicBezTo>
                      <a:pt x="1079968" y="568030"/>
                      <a:pt x="1589970" y="390805"/>
                      <a:pt x="2054055" y="68586"/>
                    </a:cubicBezTo>
                    <a:cubicBezTo>
                      <a:pt x="2085226" y="46944"/>
                      <a:pt x="2052632" y="0"/>
                      <a:pt x="2021461" y="21642"/>
                    </a:cubicBezTo>
                    <a:cubicBezTo>
                      <a:pt x="1562565" y="340258"/>
                      <a:pt x="1058026" y="514919"/>
                      <a:pt x="553618" y="663762"/>
                    </a:cubicBezTo>
                    <a:cubicBezTo>
                      <a:pt x="457254" y="692199"/>
                      <a:pt x="360888" y="719686"/>
                      <a:pt x="264836" y="747038"/>
                    </a:cubicBezTo>
                    <a:cubicBezTo>
                      <a:pt x="247870" y="751869"/>
                      <a:pt x="230913" y="756696"/>
                      <a:pt x="213967" y="761524"/>
                    </a:cubicBezTo>
                    <a:cubicBezTo>
                      <a:pt x="167425" y="774783"/>
                      <a:pt x="120969" y="788043"/>
                      <a:pt x="74636" y="801398"/>
                    </a:cubicBezTo>
                  </a:path>
                </a:pathLst>
              </a:custGeom>
              <a:solidFill>
                <a:srgbClr val="0051CB"/>
              </a:solidFill>
            </p:spPr>
          </p:sp>
          <p:sp>
            <p:nvSpPr>
              <p:cNvPr name="Freeform 24" id="24"/>
              <p:cNvSpPr/>
              <p:nvPr/>
            </p:nvSpPr>
            <p:spPr>
              <a:xfrm flipH="false" flipV="false" rot="0">
                <a:off x="4805471" y="5942765"/>
                <a:ext cx="2084818" cy="2274511"/>
              </a:xfrm>
              <a:custGeom>
                <a:avLst/>
                <a:gdLst/>
                <a:ahLst/>
                <a:cxnLst/>
                <a:rect r="r" b="b" t="t" l="l"/>
                <a:pathLst>
                  <a:path h="2274511" w="2084818">
                    <a:moveTo>
                      <a:pt x="165100" y="2192329"/>
                    </a:moveTo>
                    <a:cubicBezTo>
                      <a:pt x="164897" y="2146882"/>
                      <a:pt x="127998" y="2110147"/>
                      <a:pt x="82550" y="2110147"/>
                    </a:cubicBezTo>
                    <a:cubicBezTo>
                      <a:pt x="37102" y="2110147"/>
                      <a:pt x="203" y="2146882"/>
                      <a:pt x="0" y="2192329"/>
                    </a:cubicBezTo>
                    <a:cubicBezTo>
                      <a:pt x="203" y="2237776"/>
                      <a:pt x="37102" y="2274511"/>
                      <a:pt x="82550" y="2274511"/>
                    </a:cubicBezTo>
                    <a:cubicBezTo>
                      <a:pt x="127998" y="2274511"/>
                      <a:pt x="164897" y="2237776"/>
                      <a:pt x="165100" y="2192329"/>
                    </a:cubicBezTo>
                    <a:close/>
                    <a:moveTo>
                      <a:pt x="66253" y="2168857"/>
                    </a:moveTo>
                    <a:cubicBezTo>
                      <a:pt x="35082" y="2190499"/>
                      <a:pt x="67676" y="2237443"/>
                      <a:pt x="98847" y="2215801"/>
                    </a:cubicBezTo>
                    <a:cubicBezTo>
                      <a:pt x="436315" y="1981494"/>
                      <a:pt x="730419" y="1579985"/>
                      <a:pt x="1022808" y="1177335"/>
                    </a:cubicBezTo>
                    <a:cubicBezTo>
                      <a:pt x="1028986" y="1168828"/>
                      <a:pt x="1035163" y="1160320"/>
                      <a:pt x="1041340" y="1151814"/>
                    </a:cubicBezTo>
                    <a:cubicBezTo>
                      <a:pt x="1359826" y="713227"/>
                      <a:pt x="1677150" y="277193"/>
                      <a:pt x="2051672" y="68395"/>
                    </a:cubicBezTo>
                    <a:cubicBezTo>
                      <a:pt x="2084818" y="49917"/>
                      <a:pt x="2056988" y="0"/>
                      <a:pt x="2023844" y="18478"/>
                    </a:cubicBezTo>
                    <a:cubicBezTo>
                      <a:pt x="1643198" y="230690"/>
                      <a:pt x="1319012" y="672170"/>
                      <a:pt x="995096" y="1118234"/>
                    </a:cubicBezTo>
                    <a:cubicBezTo>
                      <a:pt x="988919" y="1126741"/>
                      <a:pt x="982742" y="1135248"/>
                      <a:pt x="976564" y="1143756"/>
                    </a:cubicBezTo>
                    <a:cubicBezTo>
                      <a:pt x="688251" y="1540792"/>
                      <a:pt x="399126" y="1937740"/>
                      <a:pt x="66253" y="2168857"/>
                    </a:cubicBezTo>
                  </a:path>
                </a:pathLst>
              </a:custGeom>
              <a:solidFill>
                <a:srgbClr val="0051CB"/>
              </a:solidFill>
            </p:spPr>
          </p:sp>
          <p:sp>
            <p:nvSpPr>
              <p:cNvPr name="Freeform 25" id="25"/>
              <p:cNvSpPr/>
              <p:nvPr/>
            </p:nvSpPr>
            <p:spPr>
              <a:xfrm flipH="false" flipV="false" rot="0">
                <a:off x="6760680" y="5582741"/>
                <a:ext cx="2082351" cy="485642"/>
              </a:xfrm>
              <a:custGeom>
                <a:avLst/>
                <a:gdLst/>
                <a:ahLst/>
                <a:cxnLst/>
                <a:rect r="r" b="b" t="t" l="l"/>
                <a:pathLst>
                  <a:path h="485642" w="2082351">
                    <a:moveTo>
                      <a:pt x="165100" y="403460"/>
                    </a:moveTo>
                    <a:cubicBezTo>
                      <a:pt x="164896" y="358013"/>
                      <a:pt x="127997" y="321278"/>
                      <a:pt x="82550" y="321278"/>
                    </a:cubicBezTo>
                    <a:cubicBezTo>
                      <a:pt x="37102" y="321278"/>
                      <a:pt x="203" y="358013"/>
                      <a:pt x="0" y="403460"/>
                    </a:cubicBezTo>
                    <a:cubicBezTo>
                      <a:pt x="203" y="448907"/>
                      <a:pt x="37102" y="485642"/>
                      <a:pt x="82550" y="485642"/>
                    </a:cubicBezTo>
                    <a:cubicBezTo>
                      <a:pt x="127997" y="485642"/>
                      <a:pt x="164896" y="448907"/>
                      <a:pt x="165100" y="403460"/>
                    </a:cubicBezTo>
                    <a:close/>
                    <a:moveTo>
                      <a:pt x="68635" y="378502"/>
                    </a:moveTo>
                    <a:cubicBezTo>
                      <a:pt x="35490" y="396980"/>
                      <a:pt x="63319" y="446897"/>
                      <a:pt x="96463" y="428419"/>
                    </a:cubicBezTo>
                    <a:cubicBezTo>
                      <a:pt x="441185" y="236235"/>
                      <a:pt x="823469" y="210891"/>
                      <a:pt x="1207258" y="185340"/>
                    </a:cubicBezTo>
                    <a:cubicBezTo>
                      <a:pt x="1227342" y="184004"/>
                      <a:pt x="1247430" y="182668"/>
                      <a:pt x="1267518" y="181312"/>
                    </a:cubicBezTo>
                    <a:cubicBezTo>
                      <a:pt x="1530712" y="163539"/>
                      <a:pt x="1793858" y="141925"/>
                      <a:pt x="2046027" y="65687"/>
                    </a:cubicBezTo>
                    <a:cubicBezTo>
                      <a:pt x="2082351" y="54705"/>
                      <a:pt x="2065812" y="0"/>
                      <a:pt x="2029488" y="10982"/>
                    </a:cubicBezTo>
                    <a:cubicBezTo>
                      <a:pt x="1781439" y="85976"/>
                      <a:pt x="1522529" y="106811"/>
                      <a:pt x="1263667" y="124292"/>
                    </a:cubicBezTo>
                    <a:cubicBezTo>
                      <a:pt x="1243597" y="125647"/>
                      <a:pt x="1223527" y="126981"/>
                      <a:pt x="1203462" y="128317"/>
                    </a:cubicBezTo>
                    <a:cubicBezTo>
                      <a:pt x="811052" y="154441"/>
                      <a:pt x="420852" y="182139"/>
                      <a:pt x="68635" y="378502"/>
                    </a:cubicBezTo>
                  </a:path>
                </a:pathLst>
              </a:custGeom>
              <a:solidFill>
                <a:srgbClr val="0051CB"/>
              </a:solidFill>
            </p:spPr>
          </p:sp>
          <p:sp>
            <p:nvSpPr>
              <p:cNvPr name="Freeform 26" id="26"/>
              <p:cNvSpPr/>
              <p:nvPr/>
            </p:nvSpPr>
            <p:spPr>
              <a:xfrm flipH="false" flipV="false" rot="0">
                <a:off x="8715888" y="4706314"/>
                <a:ext cx="2120308" cy="996943"/>
              </a:xfrm>
              <a:custGeom>
                <a:avLst/>
                <a:gdLst/>
                <a:ahLst/>
                <a:cxnLst/>
                <a:rect r="r" b="b" t="t" l="l"/>
                <a:pathLst>
                  <a:path h="996943" w="2120308">
                    <a:moveTo>
                      <a:pt x="165100" y="914762"/>
                    </a:moveTo>
                    <a:cubicBezTo>
                      <a:pt x="164897" y="869315"/>
                      <a:pt x="127998" y="832580"/>
                      <a:pt x="82550" y="832580"/>
                    </a:cubicBezTo>
                    <a:cubicBezTo>
                      <a:pt x="37103" y="832580"/>
                      <a:pt x="203" y="869315"/>
                      <a:pt x="0" y="914762"/>
                    </a:cubicBezTo>
                    <a:cubicBezTo>
                      <a:pt x="203" y="960208"/>
                      <a:pt x="37103" y="996943"/>
                      <a:pt x="82550" y="996943"/>
                    </a:cubicBezTo>
                    <a:cubicBezTo>
                      <a:pt x="127998" y="996943"/>
                      <a:pt x="164897" y="960208"/>
                      <a:pt x="165100" y="914762"/>
                    </a:cubicBezTo>
                    <a:close/>
                    <a:moveTo>
                      <a:pt x="74280" y="887409"/>
                    </a:moveTo>
                    <a:cubicBezTo>
                      <a:pt x="37957" y="898391"/>
                      <a:pt x="54495" y="953096"/>
                      <a:pt x="90819" y="942114"/>
                    </a:cubicBezTo>
                    <a:cubicBezTo>
                      <a:pt x="310368" y="875738"/>
                      <a:pt x="598731" y="762215"/>
                      <a:pt x="886561" y="639831"/>
                    </a:cubicBezTo>
                    <a:cubicBezTo>
                      <a:pt x="956184" y="610227"/>
                      <a:pt x="1025777" y="580107"/>
                      <a:pt x="1094354" y="550015"/>
                    </a:cubicBezTo>
                    <a:cubicBezTo>
                      <a:pt x="1594890" y="330377"/>
                      <a:pt x="2041296" y="112260"/>
                      <a:pt x="2050174" y="107919"/>
                    </a:cubicBezTo>
                    <a:cubicBezTo>
                      <a:pt x="2050266" y="107874"/>
                      <a:pt x="2050311" y="107852"/>
                      <a:pt x="2050311" y="107852"/>
                    </a:cubicBezTo>
                    <a:cubicBezTo>
                      <a:pt x="2084401" y="91183"/>
                      <a:pt x="2059296" y="39842"/>
                      <a:pt x="2025206" y="56512"/>
                    </a:cubicBezTo>
                    <a:cubicBezTo>
                      <a:pt x="2025206" y="56512"/>
                      <a:pt x="2025161" y="56534"/>
                      <a:pt x="2025071" y="56577"/>
                    </a:cubicBezTo>
                    <a:cubicBezTo>
                      <a:pt x="2016215" y="60907"/>
                      <a:pt x="1570807" y="278535"/>
                      <a:pt x="1071391" y="497682"/>
                    </a:cubicBezTo>
                    <a:cubicBezTo>
                      <a:pt x="1003012" y="527686"/>
                      <a:pt x="933620" y="557720"/>
                      <a:pt x="864198" y="587238"/>
                    </a:cubicBezTo>
                    <a:cubicBezTo>
                      <a:pt x="578465" y="708730"/>
                      <a:pt x="292233" y="821516"/>
                      <a:pt x="74280" y="887409"/>
                    </a:cubicBezTo>
                    <a:moveTo>
                      <a:pt x="2120308" y="82182"/>
                    </a:moveTo>
                    <a:cubicBezTo>
                      <a:pt x="2120105" y="36735"/>
                      <a:pt x="2083206" y="0"/>
                      <a:pt x="2037758" y="0"/>
                    </a:cubicBezTo>
                    <a:cubicBezTo>
                      <a:pt x="1992310" y="0"/>
                      <a:pt x="1955411" y="36735"/>
                      <a:pt x="1955208" y="82182"/>
                    </a:cubicBezTo>
                    <a:cubicBezTo>
                      <a:pt x="1955411" y="127629"/>
                      <a:pt x="1992310" y="164364"/>
                      <a:pt x="2037758" y="164364"/>
                    </a:cubicBezTo>
                    <a:cubicBezTo>
                      <a:pt x="2083206" y="164364"/>
                      <a:pt x="2120105" y="127629"/>
                      <a:pt x="2120308" y="82182"/>
                    </a:cubicBezTo>
                    <a:close/>
                  </a:path>
                </a:pathLst>
              </a:custGeom>
              <a:solidFill>
                <a:srgbClr val="0051CB"/>
              </a:solidFill>
            </p:spPr>
          </p:sp>
          <p:sp>
            <p:nvSpPr>
              <p:cNvPr name="Freeform 27" id="27"/>
              <p:cNvSpPr/>
              <p:nvPr/>
            </p:nvSpPr>
            <p:spPr>
              <a:xfrm flipH="false" flipV="false" rot="0">
                <a:off x="895054" y="8655339"/>
                <a:ext cx="2083404" cy="508473"/>
              </a:xfrm>
              <a:custGeom>
                <a:avLst/>
                <a:gdLst/>
                <a:ahLst/>
                <a:cxnLst/>
                <a:rect r="r" b="b" t="t" l="l"/>
                <a:pathLst>
                  <a:path h="508473" w="2083404">
                    <a:moveTo>
                      <a:pt x="165100" y="426291"/>
                    </a:moveTo>
                    <a:cubicBezTo>
                      <a:pt x="164897" y="380844"/>
                      <a:pt x="127998" y="344109"/>
                      <a:pt x="82550" y="344109"/>
                    </a:cubicBezTo>
                    <a:cubicBezTo>
                      <a:pt x="37103" y="344109"/>
                      <a:pt x="203" y="380844"/>
                      <a:pt x="0" y="426291"/>
                    </a:cubicBezTo>
                    <a:cubicBezTo>
                      <a:pt x="203" y="471738"/>
                      <a:pt x="37103" y="508473"/>
                      <a:pt x="82550" y="508473"/>
                    </a:cubicBezTo>
                    <a:cubicBezTo>
                      <a:pt x="127998" y="508473"/>
                      <a:pt x="164897" y="471738"/>
                      <a:pt x="165100" y="426291"/>
                    </a:cubicBezTo>
                    <a:close/>
                    <a:moveTo>
                      <a:pt x="79411" y="397889"/>
                    </a:moveTo>
                    <a:cubicBezTo>
                      <a:pt x="41693" y="402059"/>
                      <a:pt x="47972" y="458863"/>
                      <a:pt x="85690" y="454693"/>
                    </a:cubicBezTo>
                    <a:cubicBezTo>
                      <a:pt x="85690" y="454693"/>
                      <a:pt x="86612" y="454593"/>
                      <a:pt x="88420" y="454392"/>
                    </a:cubicBezTo>
                    <a:cubicBezTo>
                      <a:pt x="131911" y="449558"/>
                      <a:pt x="686378" y="387004"/>
                      <a:pt x="1238196" y="279023"/>
                    </a:cubicBezTo>
                    <a:cubicBezTo>
                      <a:pt x="1535453" y="220856"/>
                      <a:pt x="1831909" y="149450"/>
                      <a:pt x="2047955" y="66929"/>
                    </a:cubicBezTo>
                    <a:cubicBezTo>
                      <a:pt x="2083404" y="53388"/>
                      <a:pt x="2063012" y="0"/>
                      <a:pt x="2027563" y="13541"/>
                    </a:cubicBezTo>
                    <a:cubicBezTo>
                      <a:pt x="1814041" y="95097"/>
                      <a:pt x="1520992" y="165452"/>
                      <a:pt x="1227221" y="222938"/>
                    </a:cubicBezTo>
                    <a:cubicBezTo>
                      <a:pt x="677641" y="330479"/>
                      <a:pt x="125422" y="392778"/>
                      <a:pt x="82124" y="397589"/>
                    </a:cubicBezTo>
                    <a:cubicBezTo>
                      <a:pt x="80333" y="397788"/>
                      <a:pt x="79411" y="397889"/>
                      <a:pt x="79411" y="397889"/>
                    </a:cubicBezTo>
                  </a:path>
                </a:pathLst>
              </a:custGeom>
              <a:solidFill>
                <a:srgbClr val="0051CB"/>
              </a:solidFill>
            </p:spPr>
          </p:sp>
          <p:sp>
            <p:nvSpPr>
              <p:cNvPr name="Freeform 28" id="28"/>
              <p:cNvSpPr/>
              <p:nvPr/>
            </p:nvSpPr>
            <p:spPr>
              <a:xfrm flipH="false" flipV="false" rot="0">
                <a:off x="2850263" y="7490351"/>
                <a:ext cx="2084782" cy="1287405"/>
              </a:xfrm>
              <a:custGeom>
                <a:avLst/>
                <a:gdLst/>
                <a:ahLst/>
                <a:cxnLst/>
                <a:rect r="r" b="b" t="t" l="l"/>
                <a:pathLst>
                  <a:path h="1287405" w="2084782">
                    <a:moveTo>
                      <a:pt x="165100" y="1205223"/>
                    </a:moveTo>
                    <a:cubicBezTo>
                      <a:pt x="164896" y="1159776"/>
                      <a:pt x="127997" y="1123041"/>
                      <a:pt x="82550" y="1123041"/>
                    </a:cubicBezTo>
                    <a:cubicBezTo>
                      <a:pt x="37102" y="1123041"/>
                      <a:pt x="203" y="1159776"/>
                      <a:pt x="0" y="1205223"/>
                    </a:cubicBezTo>
                    <a:cubicBezTo>
                      <a:pt x="203" y="1250670"/>
                      <a:pt x="37102" y="1287405"/>
                      <a:pt x="82550" y="1287405"/>
                    </a:cubicBezTo>
                    <a:cubicBezTo>
                      <a:pt x="127997" y="1287405"/>
                      <a:pt x="164896" y="1250670"/>
                      <a:pt x="165100" y="1205223"/>
                    </a:cubicBezTo>
                    <a:close/>
                    <a:moveTo>
                      <a:pt x="72354" y="1178529"/>
                    </a:moveTo>
                    <a:cubicBezTo>
                      <a:pt x="36904" y="1192069"/>
                      <a:pt x="57296" y="1245457"/>
                      <a:pt x="92746" y="1231917"/>
                    </a:cubicBezTo>
                    <a:cubicBezTo>
                      <a:pt x="200922" y="1190597"/>
                      <a:pt x="309620" y="1147881"/>
                      <a:pt x="418308" y="1102856"/>
                    </a:cubicBezTo>
                    <a:cubicBezTo>
                      <a:pt x="990951" y="865637"/>
                      <a:pt x="1563131" y="564328"/>
                      <a:pt x="2058009" y="67213"/>
                    </a:cubicBezTo>
                    <a:cubicBezTo>
                      <a:pt x="2084782" y="40320"/>
                      <a:pt x="2044279" y="0"/>
                      <a:pt x="2017507" y="26893"/>
                    </a:cubicBezTo>
                    <a:cubicBezTo>
                      <a:pt x="1528322" y="518289"/>
                      <a:pt x="962420" y="815596"/>
                      <a:pt x="396435" y="1050057"/>
                    </a:cubicBezTo>
                    <a:cubicBezTo>
                      <a:pt x="288242" y="1094877"/>
                      <a:pt x="180038" y="1137398"/>
                      <a:pt x="72354" y="1178529"/>
                    </a:cubicBezTo>
                  </a:path>
                </a:pathLst>
              </a:custGeom>
              <a:solidFill>
                <a:srgbClr val="0051CB"/>
              </a:solidFill>
            </p:spPr>
          </p:sp>
          <p:sp>
            <p:nvSpPr>
              <p:cNvPr name="Freeform 29" id="29"/>
              <p:cNvSpPr/>
              <p:nvPr/>
            </p:nvSpPr>
            <p:spPr>
              <a:xfrm flipH="false" flipV="false" rot="0">
                <a:off x="4805471" y="4154958"/>
                <a:ext cx="2082944" cy="3464628"/>
              </a:xfrm>
              <a:custGeom>
                <a:avLst/>
                <a:gdLst/>
                <a:ahLst/>
                <a:cxnLst/>
                <a:rect r="r" b="b" t="t" l="l"/>
                <a:pathLst>
                  <a:path h="3464628" w="2082944">
                    <a:moveTo>
                      <a:pt x="165100" y="3382446"/>
                    </a:moveTo>
                    <a:cubicBezTo>
                      <a:pt x="164897" y="3336999"/>
                      <a:pt x="127998" y="3300264"/>
                      <a:pt x="82550" y="3300264"/>
                    </a:cubicBezTo>
                    <a:cubicBezTo>
                      <a:pt x="37102" y="3300264"/>
                      <a:pt x="203" y="3336999"/>
                      <a:pt x="0" y="3382446"/>
                    </a:cubicBezTo>
                    <a:cubicBezTo>
                      <a:pt x="203" y="3427893"/>
                      <a:pt x="37102" y="3464628"/>
                      <a:pt x="82550" y="3464628"/>
                    </a:cubicBezTo>
                    <a:cubicBezTo>
                      <a:pt x="127998" y="3464628"/>
                      <a:pt x="164897" y="3427893"/>
                      <a:pt x="165100" y="3382446"/>
                    </a:cubicBezTo>
                    <a:close/>
                    <a:moveTo>
                      <a:pt x="62299" y="3362286"/>
                    </a:moveTo>
                    <a:cubicBezTo>
                      <a:pt x="35527" y="3389180"/>
                      <a:pt x="76029" y="3429500"/>
                      <a:pt x="102801" y="3402606"/>
                    </a:cubicBezTo>
                    <a:cubicBezTo>
                      <a:pt x="540117" y="2963314"/>
                      <a:pt x="890773" y="2260076"/>
                      <a:pt x="1240205" y="1552017"/>
                    </a:cubicBezTo>
                    <a:cubicBezTo>
                      <a:pt x="1246309" y="1539648"/>
                      <a:pt x="1252413" y="1527278"/>
                      <a:pt x="1258517" y="1514908"/>
                    </a:cubicBezTo>
                    <a:cubicBezTo>
                      <a:pt x="1514207" y="996748"/>
                      <a:pt x="1770221" y="478606"/>
                      <a:pt x="2061152" y="63887"/>
                    </a:cubicBezTo>
                    <a:cubicBezTo>
                      <a:pt x="2082944" y="32821"/>
                      <a:pt x="2036159" y="0"/>
                      <a:pt x="2014365" y="31066"/>
                    </a:cubicBezTo>
                    <a:cubicBezTo>
                      <a:pt x="1721902" y="447972"/>
                      <a:pt x="1464311" y="968715"/>
                      <a:pt x="1207267" y="1489618"/>
                    </a:cubicBezTo>
                    <a:cubicBezTo>
                      <a:pt x="1201163" y="1501988"/>
                      <a:pt x="1195059" y="1514358"/>
                      <a:pt x="1188955" y="1526726"/>
                    </a:cubicBezTo>
                    <a:cubicBezTo>
                      <a:pt x="842537" y="2228677"/>
                      <a:pt x="495928" y="2926697"/>
                      <a:pt x="62299" y="3362286"/>
                    </a:cubicBezTo>
                  </a:path>
                </a:pathLst>
              </a:custGeom>
              <a:solidFill>
                <a:srgbClr val="0051CB"/>
              </a:solidFill>
            </p:spPr>
          </p:sp>
          <p:sp>
            <p:nvSpPr>
              <p:cNvPr name="Freeform 30" id="30"/>
              <p:cNvSpPr/>
              <p:nvPr/>
            </p:nvSpPr>
            <p:spPr>
              <a:xfrm flipH="false" flipV="false" rot="0">
                <a:off x="6760680" y="1803615"/>
                <a:ext cx="2085243" cy="2481001"/>
              </a:xfrm>
              <a:custGeom>
                <a:avLst/>
                <a:gdLst/>
                <a:ahLst/>
                <a:cxnLst/>
                <a:rect r="r" b="b" t="t" l="l"/>
                <a:pathLst>
                  <a:path h="2481001" w="2085243">
                    <a:moveTo>
                      <a:pt x="165100" y="2398819"/>
                    </a:moveTo>
                    <a:cubicBezTo>
                      <a:pt x="164896" y="2353372"/>
                      <a:pt x="127997" y="2316637"/>
                      <a:pt x="82550" y="2316637"/>
                    </a:cubicBezTo>
                    <a:cubicBezTo>
                      <a:pt x="37102" y="2316637"/>
                      <a:pt x="203" y="2353372"/>
                      <a:pt x="0" y="2398819"/>
                    </a:cubicBezTo>
                    <a:cubicBezTo>
                      <a:pt x="203" y="2444266"/>
                      <a:pt x="37102" y="2481001"/>
                      <a:pt x="82550" y="2481001"/>
                    </a:cubicBezTo>
                    <a:cubicBezTo>
                      <a:pt x="127997" y="2481001"/>
                      <a:pt x="164896" y="2444266"/>
                      <a:pt x="165100" y="2398819"/>
                    </a:cubicBezTo>
                    <a:close/>
                    <a:moveTo>
                      <a:pt x="59156" y="2382409"/>
                    </a:moveTo>
                    <a:cubicBezTo>
                      <a:pt x="37363" y="2413475"/>
                      <a:pt x="84149" y="2446295"/>
                      <a:pt x="105943" y="2415230"/>
                    </a:cubicBezTo>
                    <a:cubicBezTo>
                      <a:pt x="143038" y="2362350"/>
                      <a:pt x="180106" y="2309198"/>
                      <a:pt x="217174" y="2255885"/>
                    </a:cubicBezTo>
                    <a:cubicBezTo>
                      <a:pt x="272749" y="2175954"/>
                      <a:pt x="328324" y="2095661"/>
                      <a:pt x="383988" y="2015381"/>
                    </a:cubicBezTo>
                    <a:cubicBezTo>
                      <a:pt x="907595" y="1260225"/>
                      <a:pt x="1438720" y="505734"/>
                      <a:pt x="2054303" y="68568"/>
                    </a:cubicBezTo>
                    <a:cubicBezTo>
                      <a:pt x="2085243" y="46596"/>
                      <a:pt x="2052152" y="0"/>
                      <a:pt x="2021213" y="21972"/>
                    </a:cubicBezTo>
                    <a:cubicBezTo>
                      <a:pt x="1400940" y="462468"/>
                      <a:pt x="864719" y="1221764"/>
                      <a:pt x="337023" y="1982816"/>
                    </a:cubicBezTo>
                    <a:cubicBezTo>
                      <a:pt x="281372" y="2063076"/>
                      <a:pt x="225812" y="2143349"/>
                      <a:pt x="170251" y="2223260"/>
                    </a:cubicBezTo>
                    <a:cubicBezTo>
                      <a:pt x="133229" y="2276508"/>
                      <a:pt x="96206" y="2329595"/>
                      <a:pt x="59156" y="2382409"/>
                    </a:cubicBezTo>
                  </a:path>
                </a:pathLst>
              </a:custGeom>
              <a:solidFill>
                <a:srgbClr val="0051CB"/>
              </a:solidFill>
            </p:spPr>
          </p:sp>
          <p:sp>
            <p:nvSpPr>
              <p:cNvPr name="Freeform 31" id="31"/>
              <p:cNvSpPr/>
              <p:nvPr/>
            </p:nvSpPr>
            <p:spPr>
              <a:xfrm flipH="false" flipV="false" rot="0">
                <a:off x="8715888" y="1036452"/>
                <a:ext cx="2120308" cy="894615"/>
              </a:xfrm>
              <a:custGeom>
                <a:avLst/>
                <a:gdLst/>
                <a:ahLst/>
                <a:cxnLst/>
                <a:rect r="r" b="b" t="t" l="l"/>
                <a:pathLst>
                  <a:path h="894615" w="2120308">
                    <a:moveTo>
                      <a:pt x="165100" y="812433"/>
                    </a:moveTo>
                    <a:cubicBezTo>
                      <a:pt x="164897" y="766986"/>
                      <a:pt x="127998" y="730251"/>
                      <a:pt x="82550" y="730251"/>
                    </a:cubicBezTo>
                    <a:cubicBezTo>
                      <a:pt x="37103" y="730251"/>
                      <a:pt x="203" y="766986"/>
                      <a:pt x="0" y="812433"/>
                    </a:cubicBezTo>
                    <a:cubicBezTo>
                      <a:pt x="203" y="857880"/>
                      <a:pt x="37103" y="894615"/>
                      <a:pt x="82550" y="894615"/>
                    </a:cubicBezTo>
                    <a:cubicBezTo>
                      <a:pt x="127998" y="894615"/>
                      <a:pt x="164897" y="857880"/>
                      <a:pt x="165100" y="812433"/>
                    </a:cubicBezTo>
                    <a:close/>
                    <a:moveTo>
                      <a:pt x="66005" y="789135"/>
                    </a:moveTo>
                    <a:cubicBezTo>
                      <a:pt x="35065" y="811107"/>
                      <a:pt x="68156" y="857703"/>
                      <a:pt x="99095" y="835731"/>
                    </a:cubicBezTo>
                    <a:cubicBezTo>
                      <a:pt x="313470" y="683489"/>
                      <a:pt x="624928" y="547244"/>
                      <a:pt x="935611" y="434902"/>
                    </a:cubicBezTo>
                    <a:cubicBezTo>
                      <a:pt x="1485274" y="236146"/>
                      <a:pt x="2032965" y="112549"/>
                      <a:pt x="2043865" y="110097"/>
                    </a:cubicBezTo>
                    <a:cubicBezTo>
                      <a:pt x="2043968" y="110074"/>
                      <a:pt x="2044024" y="110061"/>
                      <a:pt x="2044024" y="110061"/>
                    </a:cubicBezTo>
                    <a:cubicBezTo>
                      <a:pt x="2081048" y="101740"/>
                      <a:pt x="2068517" y="45981"/>
                      <a:pt x="2031492" y="54302"/>
                    </a:cubicBezTo>
                    <a:cubicBezTo>
                      <a:pt x="2031492" y="54302"/>
                      <a:pt x="2031437" y="54314"/>
                      <a:pt x="2031327" y="54339"/>
                    </a:cubicBezTo>
                    <a:cubicBezTo>
                      <a:pt x="2020354" y="56808"/>
                      <a:pt x="1469256" y="181166"/>
                      <a:pt x="916178" y="381157"/>
                    </a:cubicBezTo>
                    <a:cubicBezTo>
                      <a:pt x="600303" y="495377"/>
                      <a:pt x="283928" y="634374"/>
                      <a:pt x="66005" y="789135"/>
                    </a:cubicBezTo>
                    <a:moveTo>
                      <a:pt x="2120308" y="82182"/>
                    </a:moveTo>
                    <a:cubicBezTo>
                      <a:pt x="2120105" y="36735"/>
                      <a:pt x="2083206" y="0"/>
                      <a:pt x="2037758" y="0"/>
                    </a:cubicBezTo>
                    <a:cubicBezTo>
                      <a:pt x="1992310" y="0"/>
                      <a:pt x="1955411" y="36735"/>
                      <a:pt x="1955208" y="82182"/>
                    </a:cubicBezTo>
                    <a:cubicBezTo>
                      <a:pt x="1955411" y="127629"/>
                      <a:pt x="1992310" y="164363"/>
                      <a:pt x="2037758" y="164363"/>
                    </a:cubicBezTo>
                    <a:cubicBezTo>
                      <a:pt x="2083206" y="164363"/>
                      <a:pt x="2120105" y="127629"/>
                      <a:pt x="2120308" y="82182"/>
                    </a:cubicBezTo>
                    <a:close/>
                  </a:path>
                </a:pathLst>
              </a:custGeom>
              <a:solidFill>
                <a:srgbClr val="0051CB"/>
              </a:solidFill>
            </p:spPr>
          </p:sp>
          <p:sp>
            <p:nvSpPr>
              <p:cNvPr name="Freeform 32" id="32"/>
              <p:cNvSpPr/>
              <p:nvPr/>
            </p:nvSpPr>
            <p:spPr>
              <a:xfrm flipH="false" flipV="false" rot="0">
                <a:off x="895054" y="8560692"/>
                <a:ext cx="2084192" cy="619399"/>
              </a:xfrm>
              <a:custGeom>
                <a:avLst/>
                <a:gdLst/>
                <a:ahLst/>
                <a:cxnLst/>
                <a:rect r="r" b="b" t="t" l="l"/>
                <a:pathLst>
                  <a:path h="619399" w="2084192">
                    <a:moveTo>
                      <a:pt x="165100" y="537218"/>
                    </a:moveTo>
                    <a:cubicBezTo>
                      <a:pt x="164897" y="491771"/>
                      <a:pt x="127998" y="455036"/>
                      <a:pt x="82550" y="455036"/>
                    </a:cubicBezTo>
                    <a:cubicBezTo>
                      <a:pt x="37103" y="455036"/>
                      <a:pt x="203" y="491771"/>
                      <a:pt x="0" y="537218"/>
                    </a:cubicBezTo>
                    <a:cubicBezTo>
                      <a:pt x="203" y="582665"/>
                      <a:pt x="37103" y="619400"/>
                      <a:pt x="82550" y="619400"/>
                    </a:cubicBezTo>
                    <a:cubicBezTo>
                      <a:pt x="127998" y="619400"/>
                      <a:pt x="164897" y="582665"/>
                      <a:pt x="165100" y="537218"/>
                    </a:cubicBezTo>
                    <a:close/>
                    <a:moveTo>
                      <a:pt x="78135" y="508986"/>
                    </a:moveTo>
                    <a:cubicBezTo>
                      <a:pt x="40643" y="514849"/>
                      <a:pt x="49473" y="571313"/>
                      <a:pt x="86965" y="565449"/>
                    </a:cubicBezTo>
                    <a:cubicBezTo>
                      <a:pt x="86965" y="565449"/>
                      <a:pt x="87864" y="565311"/>
                      <a:pt x="89625" y="565034"/>
                    </a:cubicBezTo>
                    <a:cubicBezTo>
                      <a:pt x="132012" y="558378"/>
                      <a:pt x="672491" y="472516"/>
                      <a:pt x="1216107" y="337442"/>
                    </a:cubicBezTo>
                    <a:cubicBezTo>
                      <a:pt x="1522246" y="261375"/>
                      <a:pt x="1829325" y="169635"/>
                      <a:pt x="2049744" y="67796"/>
                    </a:cubicBezTo>
                    <a:cubicBezTo>
                      <a:pt x="2084192" y="51881"/>
                      <a:pt x="2060222" y="0"/>
                      <a:pt x="2025774" y="15916"/>
                    </a:cubicBezTo>
                    <a:cubicBezTo>
                      <a:pt x="1808066" y="116502"/>
                      <a:pt x="1504681" y="206852"/>
                      <a:pt x="1202326" y="281978"/>
                    </a:cubicBezTo>
                    <a:cubicBezTo>
                      <a:pt x="661082" y="416462"/>
                      <a:pt x="122961" y="501949"/>
                      <a:pt x="80778" y="508573"/>
                    </a:cubicBezTo>
                    <a:cubicBezTo>
                      <a:pt x="79034" y="508847"/>
                      <a:pt x="78135" y="508986"/>
                      <a:pt x="78135" y="508986"/>
                    </a:cubicBezTo>
                  </a:path>
                </a:pathLst>
              </a:custGeom>
              <a:solidFill>
                <a:srgbClr val="047D43"/>
              </a:solidFill>
            </p:spPr>
          </p:sp>
          <p:sp>
            <p:nvSpPr>
              <p:cNvPr name="Freeform 33" id="33"/>
              <p:cNvSpPr/>
              <p:nvPr/>
            </p:nvSpPr>
            <p:spPr>
              <a:xfrm flipH="false" flipV="false" rot="0">
                <a:off x="2850263" y="7171444"/>
                <a:ext cx="2084546" cy="1513287"/>
              </a:xfrm>
              <a:custGeom>
                <a:avLst/>
                <a:gdLst/>
                <a:ahLst/>
                <a:cxnLst/>
                <a:rect r="r" b="b" t="t" l="l"/>
                <a:pathLst>
                  <a:path h="1513287" w="2084546">
                    <a:moveTo>
                      <a:pt x="165100" y="1431105"/>
                    </a:moveTo>
                    <a:cubicBezTo>
                      <a:pt x="164896" y="1385658"/>
                      <a:pt x="127997" y="1348923"/>
                      <a:pt x="82550" y="1348923"/>
                    </a:cubicBezTo>
                    <a:cubicBezTo>
                      <a:pt x="37102" y="1348923"/>
                      <a:pt x="203" y="1385658"/>
                      <a:pt x="0" y="1431105"/>
                    </a:cubicBezTo>
                    <a:cubicBezTo>
                      <a:pt x="203" y="1476551"/>
                      <a:pt x="37102" y="1513286"/>
                      <a:pt x="82550" y="1513286"/>
                    </a:cubicBezTo>
                    <a:cubicBezTo>
                      <a:pt x="127997" y="1513286"/>
                      <a:pt x="164896" y="1476551"/>
                      <a:pt x="165100" y="1431105"/>
                    </a:cubicBezTo>
                    <a:close/>
                    <a:moveTo>
                      <a:pt x="70565" y="1405164"/>
                    </a:moveTo>
                    <a:cubicBezTo>
                      <a:pt x="36116" y="1421080"/>
                      <a:pt x="60086" y="1472960"/>
                      <a:pt x="94535" y="1457044"/>
                    </a:cubicBezTo>
                    <a:cubicBezTo>
                      <a:pt x="444694" y="1295263"/>
                      <a:pt x="772081" y="1025978"/>
                      <a:pt x="1099167" y="754461"/>
                    </a:cubicBezTo>
                    <a:cubicBezTo>
                      <a:pt x="1105543" y="749169"/>
                      <a:pt x="1111917" y="743878"/>
                      <a:pt x="1118292" y="738585"/>
                    </a:cubicBezTo>
                    <a:cubicBezTo>
                      <a:pt x="1422586" y="485959"/>
                      <a:pt x="1727029" y="233248"/>
                      <a:pt x="2050741" y="68151"/>
                    </a:cubicBezTo>
                    <a:cubicBezTo>
                      <a:pt x="2084545" y="50911"/>
                      <a:pt x="2058580" y="0"/>
                      <a:pt x="2024775" y="17240"/>
                    </a:cubicBezTo>
                    <a:cubicBezTo>
                      <a:pt x="1697520" y="184144"/>
                      <a:pt x="1389443" y="439196"/>
                      <a:pt x="1081787" y="694613"/>
                    </a:cubicBezTo>
                    <a:cubicBezTo>
                      <a:pt x="1075412" y="699905"/>
                      <a:pt x="1069038" y="705198"/>
                      <a:pt x="1062664" y="710489"/>
                    </a:cubicBezTo>
                    <a:cubicBezTo>
                      <a:pt x="739561" y="978698"/>
                      <a:pt x="416513" y="1245328"/>
                      <a:pt x="70565" y="1405164"/>
                    </a:cubicBezTo>
                  </a:path>
                </a:pathLst>
              </a:custGeom>
              <a:solidFill>
                <a:srgbClr val="047D43"/>
              </a:solidFill>
            </p:spPr>
          </p:sp>
          <p:sp>
            <p:nvSpPr>
              <p:cNvPr name="Freeform 34" id="34"/>
              <p:cNvSpPr/>
              <p:nvPr/>
            </p:nvSpPr>
            <p:spPr>
              <a:xfrm flipH="false" flipV="false" rot="0">
                <a:off x="4805471" y="6509201"/>
                <a:ext cx="2085109" cy="787121"/>
              </a:xfrm>
              <a:custGeom>
                <a:avLst/>
                <a:gdLst/>
                <a:ahLst/>
                <a:cxnLst/>
                <a:rect r="r" b="b" t="t" l="l"/>
                <a:pathLst>
                  <a:path h="787121" w="2085109">
                    <a:moveTo>
                      <a:pt x="165100" y="704939"/>
                    </a:moveTo>
                    <a:cubicBezTo>
                      <a:pt x="164897" y="659492"/>
                      <a:pt x="127998" y="622757"/>
                      <a:pt x="82550" y="622757"/>
                    </a:cubicBezTo>
                    <a:cubicBezTo>
                      <a:pt x="37102" y="622757"/>
                      <a:pt x="203" y="659492"/>
                      <a:pt x="0" y="704939"/>
                    </a:cubicBezTo>
                    <a:cubicBezTo>
                      <a:pt x="203" y="750386"/>
                      <a:pt x="37102" y="787121"/>
                      <a:pt x="82550" y="787121"/>
                    </a:cubicBezTo>
                    <a:cubicBezTo>
                      <a:pt x="127998" y="787121"/>
                      <a:pt x="164897" y="750386"/>
                      <a:pt x="165100" y="704939"/>
                    </a:cubicBezTo>
                    <a:close/>
                    <a:moveTo>
                      <a:pt x="69567" y="679483"/>
                    </a:moveTo>
                    <a:cubicBezTo>
                      <a:pt x="35763" y="696724"/>
                      <a:pt x="61728" y="747636"/>
                      <a:pt x="95533" y="730394"/>
                    </a:cubicBezTo>
                    <a:cubicBezTo>
                      <a:pt x="376466" y="587115"/>
                      <a:pt x="675328" y="517858"/>
                      <a:pt x="973993" y="449841"/>
                    </a:cubicBezTo>
                    <a:cubicBezTo>
                      <a:pt x="980679" y="448318"/>
                      <a:pt x="987367" y="446795"/>
                      <a:pt x="994055" y="445273"/>
                    </a:cubicBezTo>
                    <a:cubicBezTo>
                      <a:pt x="1358376" y="362337"/>
                      <a:pt x="1721747" y="278755"/>
                      <a:pt x="2053065" y="68587"/>
                    </a:cubicBezTo>
                    <a:cubicBezTo>
                      <a:pt x="2085109" y="48260"/>
                      <a:pt x="2054496" y="0"/>
                      <a:pt x="2022452" y="20328"/>
                    </a:cubicBezTo>
                    <a:cubicBezTo>
                      <a:pt x="1696814" y="226892"/>
                      <a:pt x="1339330" y="308060"/>
                      <a:pt x="981369" y="389549"/>
                    </a:cubicBezTo>
                    <a:cubicBezTo>
                      <a:pt x="974680" y="391072"/>
                      <a:pt x="967992" y="392594"/>
                      <a:pt x="961304" y="394117"/>
                    </a:cubicBezTo>
                    <a:cubicBezTo>
                      <a:pt x="658039" y="463183"/>
                      <a:pt x="354785" y="534019"/>
                      <a:pt x="69567" y="679483"/>
                    </a:cubicBezTo>
                  </a:path>
                </a:pathLst>
              </a:custGeom>
              <a:solidFill>
                <a:srgbClr val="047D43"/>
              </a:solidFill>
            </p:spPr>
          </p:sp>
          <p:sp>
            <p:nvSpPr>
              <p:cNvPr name="Freeform 35" id="35"/>
              <p:cNvSpPr/>
              <p:nvPr/>
            </p:nvSpPr>
            <p:spPr>
              <a:xfrm flipH="false" flipV="false" rot="0">
                <a:off x="6760680" y="4479154"/>
                <a:ext cx="2084208" cy="2156686"/>
              </a:xfrm>
              <a:custGeom>
                <a:avLst/>
                <a:gdLst/>
                <a:ahLst/>
                <a:cxnLst/>
                <a:rect r="r" b="b" t="t" l="l"/>
                <a:pathLst>
                  <a:path h="2156686" w="2084208">
                    <a:moveTo>
                      <a:pt x="165100" y="2074504"/>
                    </a:moveTo>
                    <a:cubicBezTo>
                      <a:pt x="164896" y="2029057"/>
                      <a:pt x="127997" y="1992322"/>
                      <a:pt x="82550" y="1992322"/>
                    </a:cubicBezTo>
                    <a:cubicBezTo>
                      <a:pt x="37102" y="1992322"/>
                      <a:pt x="203" y="2029057"/>
                      <a:pt x="0" y="2074504"/>
                    </a:cubicBezTo>
                    <a:cubicBezTo>
                      <a:pt x="203" y="2119951"/>
                      <a:pt x="37102" y="2156686"/>
                      <a:pt x="82550" y="2156686"/>
                    </a:cubicBezTo>
                    <a:cubicBezTo>
                      <a:pt x="127997" y="2156686"/>
                      <a:pt x="164896" y="2119951"/>
                      <a:pt x="165100" y="2074504"/>
                    </a:cubicBezTo>
                    <a:close/>
                    <a:moveTo>
                      <a:pt x="67243" y="2050375"/>
                    </a:moveTo>
                    <a:cubicBezTo>
                      <a:pt x="35199" y="2070701"/>
                      <a:pt x="65812" y="2118960"/>
                      <a:pt x="97856" y="2098634"/>
                    </a:cubicBezTo>
                    <a:cubicBezTo>
                      <a:pt x="434586" y="1885032"/>
                      <a:pt x="729646" y="1495037"/>
                      <a:pt x="1022888" y="1105893"/>
                    </a:cubicBezTo>
                    <a:cubicBezTo>
                      <a:pt x="1035268" y="1089465"/>
                      <a:pt x="1047646" y="1073039"/>
                      <a:pt x="1060025" y="1056629"/>
                    </a:cubicBezTo>
                    <a:cubicBezTo>
                      <a:pt x="1372547" y="642327"/>
                      <a:pt x="1684724" y="237219"/>
                      <a:pt x="2049786" y="67813"/>
                    </a:cubicBezTo>
                    <a:cubicBezTo>
                      <a:pt x="2084208" y="51840"/>
                      <a:pt x="2060151" y="0"/>
                      <a:pt x="2025729" y="15973"/>
                    </a:cubicBezTo>
                    <a:cubicBezTo>
                      <a:pt x="1653580" y="188668"/>
                      <a:pt x="1333320" y="599429"/>
                      <a:pt x="1014400" y="1022213"/>
                    </a:cubicBezTo>
                    <a:cubicBezTo>
                      <a:pt x="1002015" y="1038630"/>
                      <a:pt x="989632" y="1055063"/>
                      <a:pt x="977247" y="1071499"/>
                    </a:cubicBezTo>
                    <a:cubicBezTo>
                      <a:pt x="688497" y="1454680"/>
                      <a:pt x="398954" y="1839957"/>
                      <a:pt x="67243" y="2050375"/>
                    </a:cubicBezTo>
                  </a:path>
                </a:pathLst>
              </a:custGeom>
              <a:solidFill>
                <a:srgbClr val="047D43"/>
              </a:solidFill>
            </p:spPr>
          </p:sp>
          <p:sp>
            <p:nvSpPr>
              <p:cNvPr name="Freeform 36" id="36"/>
              <p:cNvSpPr/>
              <p:nvPr/>
            </p:nvSpPr>
            <p:spPr>
              <a:xfrm flipH="false" flipV="false" rot="0">
                <a:off x="8715888" y="4313281"/>
                <a:ext cx="2120308" cy="289948"/>
              </a:xfrm>
              <a:custGeom>
                <a:avLst/>
                <a:gdLst/>
                <a:ahLst/>
                <a:cxnLst/>
                <a:rect r="r" b="b" t="t" l="l"/>
                <a:pathLst>
                  <a:path h="289948" w="2120308">
                    <a:moveTo>
                      <a:pt x="165100" y="207766"/>
                    </a:moveTo>
                    <a:cubicBezTo>
                      <a:pt x="164897" y="162319"/>
                      <a:pt x="127998" y="125584"/>
                      <a:pt x="82550" y="125584"/>
                    </a:cubicBezTo>
                    <a:cubicBezTo>
                      <a:pt x="37103" y="125584"/>
                      <a:pt x="203" y="162319"/>
                      <a:pt x="0" y="207766"/>
                    </a:cubicBezTo>
                    <a:cubicBezTo>
                      <a:pt x="203" y="253213"/>
                      <a:pt x="37103" y="289948"/>
                      <a:pt x="82550" y="289948"/>
                    </a:cubicBezTo>
                    <a:cubicBezTo>
                      <a:pt x="127998" y="289948"/>
                      <a:pt x="164897" y="253213"/>
                      <a:pt x="165100" y="207766"/>
                    </a:cubicBezTo>
                    <a:close/>
                    <a:moveTo>
                      <a:pt x="70521" y="181846"/>
                    </a:moveTo>
                    <a:cubicBezTo>
                      <a:pt x="36099" y="197820"/>
                      <a:pt x="60156" y="249660"/>
                      <a:pt x="94578" y="233686"/>
                    </a:cubicBezTo>
                    <a:cubicBezTo>
                      <a:pt x="308712" y="134318"/>
                      <a:pt x="618987" y="91015"/>
                      <a:pt x="928202" y="75536"/>
                    </a:cubicBezTo>
                    <a:cubicBezTo>
                      <a:pt x="1032119" y="70334"/>
                      <a:pt x="1135939" y="68316"/>
                      <a:pt x="1236046" y="68467"/>
                    </a:cubicBezTo>
                    <a:cubicBezTo>
                      <a:pt x="1453206" y="68796"/>
                      <a:pt x="1652911" y="79333"/>
                      <a:pt x="1798326" y="89786"/>
                    </a:cubicBezTo>
                    <a:cubicBezTo>
                      <a:pt x="1942086" y="100119"/>
                      <a:pt x="2032711" y="110367"/>
                      <a:pt x="2034509" y="110571"/>
                    </a:cubicBezTo>
                    <a:cubicBezTo>
                      <a:pt x="2034524" y="110573"/>
                      <a:pt x="2034533" y="110574"/>
                      <a:pt x="2034533" y="110574"/>
                    </a:cubicBezTo>
                    <a:cubicBezTo>
                      <a:pt x="2072239" y="114857"/>
                      <a:pt x="2078688" y="58072"/>
                      <a:pt x="2040983" y="53789"/>
                    </a:cubicBezTo>
                    <a:cubicBezTo>
                      <a:pt x="2040983" y="53789"/>
                      <a:pt x="2040974" y="53788"/>
                      <a:pt x="2040955" y="53786"/>
                    </a:cubicBezTo>
                    <a:cubicBezTo>
                      <a:pt x="2039137" y="53580"/>
                      <a:pt x="1947612" y="43219"/>
                      <a:pt x="1802423" y="32783"/>
                    </a:cubicBezTo>
                    <a:cubicBezTo>
                      <a:pt x="1655971" y="22256"/>
                      <a:pt x="1454842" y="11648"/>
                      <a:pt x="1236132" y="11317"/>
                    </a:cubicBezTo>
                    <a:cubicBezTo>
                      <a:pt x="1135068" y="11165"/>
                      <a:pt x="1030255" y="13206"/>
                      <a:pt x="925344" y="18458"/>
                    </a:cubicBezTo>
                    <a:cubicBezTo>
                      <a:pt x="608074" y="34340"/>
                      <a:pt x="290116" y="79944"/>
                      <a:pt x="70521" y="181846"/>
                    </a:cubicBezTo>
                    <a:moveTo>
                      <a:pt x="2120308" y="82182"/>
                    </a:moveTo>
                    <a:cubicBezTo>
                      <a:pt x="2120105" y="36735"/>
                      <a:pt x="2083206" y="0"/>
                      <a:pt x="2037758" y="0"/>
                    </a:cubicBezTo>
                    <a:cubicBezTo>
                      <a:pt x="1992310" y="0"/>
                      <a:pt x="1955411" y="36735"/>
                      <a:pt x="1955208" y="82182"/>
                    </a:cubicBezTo>
                    <a:cubicBezTo>
                      <a:pt x="1955411" y="127629"/>
                      <a:pt x="1992310" y="164364"/>
                      <a:pt x="2037758" y="164364"/>
                    </a:cubicBezTo>
                    <a:cubicBezTo>
                      <a:pt x="2083206" y="164364"/>
                      <a:pt x="2120105" y="127629"/>
                      <a:pt x="2120308" y="82182"/>
                    </a:cubicBezTo>
                    <a:close/>
                  </a:path>
                </a:pathLst>
              </a:custGeom>
              <a:solidFill>
                <a:srgbClr val="047D43"/>
              </a:solidFill>
            </p:spPr>
          </p:sp>
          <p:sp>
            <p:nvSpPr>
              <p:cNvPr name="Freeform 37" id="37"/>
              <p:cNvSpPr/>
              <p:nvPr/>
            </p:nvSpPr>
            <p:spPr>
              <a:xfrm flipH="false" flipV="false" rot="0">
                <a:off x="895054" y="8501695"/>
                <a:ext cx="2079198" cy="450484"/>
              </a:xfrm>
              <a:custGeom>
                <a:avLst/>
                <a:gdLst/>
                <a:ahLst/>
                <a:cxnLst/>
                <a:rect r="r" b="b" t="t" l="l"/>
                <a:pathLst>
                  <a:path h="450484" w="2079198">
                    <a:moveTo>
                      <a:pt x="165100" y="368302"/>
                    </a:moveTo>
                    <a:cubicBezTo>
                      <a:pt x="164897" y="322856"/>
                      <a:pt x="127998" y="286121"/>
                      <a:pt x="82550" y="286121"/>
                    </a:cubicBezTo>
                    <a:cubicBezTo>
                      <a:pt x="37103" y="286121"/>
                      <a:pt x="203" y="322856"/>
                      <a:pt x="0" y="368302"/>
                    </a:cubicBezTo>
                    <a:cubicBezTo>
                      <a:pt x="203" y="413749"/>
                      <a:pt x="37103" y="450484"/>
                      <a:pt x="82550" y="450484"/>
                    </a:cubicBezTo>
                    <a:cubicBezTo>
                      <a:pt x="127998" y="450484"/>
                      <a:pt x="164897" y="413749"/>
                      <a:pt x="165100" y="368302"/>
                    </a:cubicBezTo>
                    <a:close/>
                    <a:moveTo>
                      <a:pt x="77247" y="340223"/>
                    </a:moveTo>
                    <a:cubicBezTo>
                      <a:pt x="39958" y="347266"/>
                      <a:pt x="50565" y="403423"/>
                      <a:pt x="87854" y="396380"/>
                    </a:cubicBezTo>
                    <a:cubicBezTo>
                      <a:pt x="87854" y="396380"/>
                      <a:pt x="90227" y="395931"/>
                      <a:pt x="94823" y="395064"/>
                    </a:cubicBezTo>
                    <a:cubicBezTo>
                      <a:pt x="155851" y="383549"/>
                      <a:pt x="608919" y="298316"/>
                      <a:pt x="1098046" y="213160"/>
                    </a:cubicBezTo>
                    <a:cubicBezTo>
                      <a:pt x="1149771" y="204154"/>
                      <a:pt x="1201900" y="195150"/>
                      <a:pt x="1254011" y="186234"/>
                    </a:cubicBezTo>
                    <a:cubicBezTo>
                      <a:pt x="1540413" y="137230"/>
                      <a:pt x="1826277" y="90886"/>
                      <a:pt x="2041593" y="61726"/>
                    </a:cubicBezTo>
                    <a:cubicBezTo>
                      <a:pt x="2079198" y="56633"/>
                      <a:pt x="2071528" y="0"/>
                      <a:pt x="2033924" y="5093"/>
                    </a:cubicBezTo>
                    <a:cubicBezTo>
                      <a:pt x="1818069" y="34326"/>
                      <a:pt x="1531490" y="80776"/>
                      <a:pt x="1244372" y="129902"/>
                    </a:cubicBezTo>
                    <a:cubicBezTo>
                      <a:pt x="1192207" y="138828"/>
                      <a:pt x="1140023" y="147841"/>
                      <a:pt x="1088244" y="156856"/>
                    </a:cubicBezTo>
                    <a:cubicBezTo>
                      <a:pt x="598730" y="242080"/>
                      <a:pt x="145303" y="327382"/>
                      <a:pt x="84222" y="338906"/>
                    </a:cubicBezTo>
                    <a:cubicBezTo>
                      <a:pt x="79621" y="339774"/>
                      <a:pt x="77247" y="340223"/>
                      <a:pt x="77247" y="340223"/>
                    </a:cubicBezTo>
                  </a:path>
                </a:pathLst>
              </a:custGeom>
              <a:solidFill>
                <a:srgbClr val="1092FF"/>
              </a:solidFill>
            </p:spPr>
          </p:sp>
          <p:sp>
            <p:nvSpPr>
              <p:cNvPr name="Freeform 38" id="38"/>
              <p:cNvSpPr/>
              <p:nvPr/>
            </p:nvSpPr>
            <p:spPr>
              <a:xfrm flipH="false" flipV="false" rot="0">
                <a:off x="2850263" y="8298594"/>
                <a:ext cx="2083867" cy="318692"/>
              </a:xfrm>
              <a:custGeom>
                <a:avLst/>
                <a:gdLst/>
                <a:ahLst/>
                <a:cxnLst/>
                <a:rect r="r" b="b" t="t" l="l"/>
                <a:pathLst>
                  <a:path h="318692" w="2083867">
                    <a:moveTo>
                      <a:pt x="165100" y="236511"/>
                    </a:moveTo>
                    <a:cubicBezTo>
                      <a:pt x="164896" y="191064"/>
                      <a:pt x="127997" y="154329"/>
                      <a:pt x="82550" y="154329"/>
                    </a:cubicBezTo>
                    <a:cubicBezTo>
                      <a:pt x="37102" y="154329"/>
                      <a:pt x="203" y="191064"/>
                      <a:pt x="0" y="236511"/>
                    </a:cubicBezTo>
                    <a:cubicBezTo>
                      <a:pt x="203" y="281957"/>
                      <a:pt x="37102" y="318692"/>
                      <a:pt x="82550" y="318692"/>
                    </a:cubicBezTo>
                    <a:cubicBezTo>
                      <a:pt x="127997" y="318692"/>
                      <a:pt x="164896" y="281957"/>
                      <a:pt x="165100" y="236511"/>
                    </a:cubicBezTo>
                    <a:close/>
                    <a:moveTo>
                      <a:pt x="78715" y="208194"/>
                    </a:moveTo>
                    <a:cubicBezTo>
                      <a:pt x="41110" y="213286"/>
                      <a:pt x="48780" y="269919"/>
                      <a:pt x="86384" y="264827"/>
                    </a:cubicBezTo>
                    <a:cubicBezTo>
                      <a:pt x="299688" y="235939"/>
                      <a:pt x="517452" y="233326"/>
                      <a:pt x="735420" y="233360"/>
                    </a:cubicBezTo>
                    <a:cubicBezTo>
                      <a:pt x="748698" y="233361"/>
                      <a:pt x="761976" y="233374"/>
                      <a:pt x="775255" y="233391"/>
                    </a:cubicBezTo>
                    <a:cubicBezTo>
                      <a:pt x="788541" y="233408"/>
                      <a:pt x="801826" y="233429"/>
                      <a:pt x="815111" y="233450"/>
                    </a:cubicBezTo>
                    <a:cubicBezTo>
                      <a:pt x="841703" y="233493"/>
                      <a:pt x="868291" y="233533"/>
                      <a:pt x="894866" y="233530"/>
                    </a:cubicBezTo>
                    <a:cubicBezTo>
                      <a:pt x="1290540" y="233481"/>
                      <a:pt x="1683362" y="223103"/>
                      <a:pt x="2048952" y="67448"/>
                    </a:cubicBezTo>
                    <a:cubicBezTo>
                      <a:pt x="2083866" y="52582"/>
                      <a:pt x="2061479" y="0"/>
                      <a:pt x="2026564" y="14865"/>
                    </a:cubicBezTo>
                    <a:cubicBezTo>
                      <a:pt x="1668064" y="167502"/>
                      <a:pt x="1282674" y="176332"/>
                      <a:pt x="894859" y="176380"/>
                    </a:cubicBezTo>
                    <a:cubicBezTo>
                      <a:pt x="868317" y="176383"/>
                      <a:pt x="841762" y="176343"/>
                      <a:pt x="815203" y="176300"/>
                    </a:cubicBezTo>
                    <a:cubicBezTo>
                      <a:pt x="801912" y="176279"/>
                      <a:pt x="788620" y="176258"/>
                      <a:pt x="775327" y="176241"/>
                    </a:cubicBezTo>
                    <a:cubicBezTo>
                      <a:pt x="762028" y="176224"/>
                      <a:pt x="748728" y="176211"/>
                      <a:pt x="735429" y="176210"/>
                    </a:cubicBezTo>
                    <a:cubicBezTo>
                      <a:pt x="514876" y="176175"/>
                      <a:pt x="294542" y="178965"/>
                      <a:pt x="78715" y="208194"/>
                    </a:cubicBezTo>
                  </a:path>
                </a:pathLst>
              </a:custGeom>
              <a:solidFill>
                <a:srgbClr val="1092FF"/>
              </a:solidFill>
            </p:spPr>
          </p:sp>
          <p:sp>
            <p:nvSpPr>
              <p:cNvPr name="Freeform 39" id="39"/>
              <p:cNvSpPr/>
              <p:nvPr/>
            </p:nvSpPr>
            <p:spPr>
              <a:xfrm flipH="false" flipV="false" rot="0">
                <a:off x="4805471" y="6627226"/>
                <a:ext cx="2084277" cy="1794707"/>
              </a:xfrm>
              <a:custGeom>
                <a:avLst/>
                <a:gdLst/>
                <a:ahLst/>
                <a:cxnLst/>
                <a:rect r="r" b="b" t="t" l="l"/>
                <a:pathLst>
                  <a:path h="1794707" w="2084277">
                    <a:moveTo>
                      <a:pt x="165100" y="1712525"/>
                    </a:moveTo>
                    <a:cubicBezTo>
                      <a:pt x="164897" y="1667078"/>
                      <a:pt x="127998" y="1630343"/>
                      <a:pt x="82550" y="1630343"/>
                    </a:cubicBezTo>
                    <a:cubicBezTo>
                      <a:pt x="37102" y="1630343"/>
                      <a:pt x="203" y="1667078"/>
                      <a:pt x="0" y="1712525"/>
                    </a:cubicBezTo>
                    <a:cubicBezTo>
                      <a:pt x="203" y="1757971"/>
                      <a:pt x="37102" y="1794706"/>
                      <a:pt x="82550" y="1794706"/>
                    </a:cubicBezTo>
                    <a:cubicBezTo>
                      <a:pt x="127998" y="1794706"/>
                      <a:pt x="164897" y="1757971"/>
                      <a:pt x="165100" y="1712525"/>
                    </a:cubicBezTo>
                    <a:close/>
                    <a:moveTo>
                      <a:pt x="71356" y="1686233"/>
                    </a:moveTo>
                    <a:cubicBezTo>
                      <a:pt x="36441" y="1701099"/>
                      <a:pt x="58829" y="1753681"/>
                      <a:pt x="93744" y="1738816"/>
                    </a:cubicBezTo>
                    <a:cubicBezTo>
                      <a:pt x="798686" y="1438676"/>
                      <a:pt x="1450190" y="758579"/>
                      <a:pt x="2059214" y="66238"/>
                    </a:cubicBezTo>
                    <a:cubicBezTo>
                      <a:pt x="2084277" y="37746"/>
                      <a:pt x="2041367" y="0"/>
                      <a:pt x="2016303" y="28492"/>
                    </a:cubicBezTo>
                    <a:cubicBezTo>
                      <a:pt x="1413384" y="713893"/>
                      <a:pt x="769482" y="1388996"/>
                      <a:pt x="71356" y="1686233"/>
                    </a:cubicBezTo>
                  </a:path>
                </a:pathLst>
              </a:custGeom>
              <a:solidFill>
                <a:srgbClr val="1092FF"/>
              </a:solidFill>
            </p:spPr>
          </p:sp>
          <p:sp>
            <p:nvSpPr>
              <p:cNvPr name="Freeform 40" id="40"/>
              <p:cNvSpPr/>
              <p:nvPr/>
            </p:nvSpPr>
            <p:spPr>
              <a:xfrm flipH="false" flipV="false" rot="0">
                <a:off x="6760680" y="3627220"/>
                <a:ext cx="2081980" cy="3129553"/>
              </a:xfrm>
              <a:custGeom>
                <a:avLst/>
                <a:gdLst/>
                <a:ahLst/>
                <a:cxnLst/>
                <a:rect r="r" b="b" t="t" l="l"/>
                <a:pathLst>
                  <a:path h="3129553" w="2081980">
                    <a:moveTo>
                      <a:pt x="165100" y="3047371"/>
                    </a:moveTo>
                    <a:cubicBezTo>
                      <a:pt x="164896" y="3001924"/>
                      <a:pt x="127997" y="2965189"/>
                      <a:pt x="82550" y="2965189"/>
                    </a:cubicBezTo>
                    <a:cubicBezTo>
                      <a:pt x="37102" y="2965189"/>
                      <a:pt x="203" y="3001924"/>
                      <a:pt x="0" y="3047371"/>
                    </a:cubicBezTo>
                    <a:cubicBezTo>
                      <a:pt x="203" y="3092818"/>
                      <a:pt x="37102" y="3129553"/>
                      <a:pt x="82550" y="3129553"/>
                    </a:cubicBezTo>
                    <a:cubicBezTo>
                      <a:pt x="127997" y="3129553"/>
                      <a:pt x="164896" y="3092818"/>
                      <a:pt x="165100" y="3047371"/>
                    </a:cubicBezTo>
                    <a:close/>
                    <a:moveTo>
                      <a:pt x="61094" y="3028498"/>
                    </a:moveTo>
                    <a:cubicBezTo>
                      <a:pt x="36031" y="3056991"/>
                      <a:pt x="78941" y="3094737"/>
                      <a:pt x="104005" y="3066244"/>
                    </a:cubicBezTo>
                    <a:cubicBezTo>
                      <a:pt x="641745" y="2454940"/>
                      <a:pt x="1115182" y="1654748"/>
                      <a:pt x="1588121" y="854055"/>
                    </a:cubicBezTo>
                    <a:cubicBezTo>
                      <a:pt x="1745361" y="587845"/>
                      <a:pt x="1902563" y="321592"/>
                      <a:pt x="2062096" y="62266"/>
                    </a:cubicBezTo>
                    <a:cubicBezTo>
                      <a:pt x="2081979" y="29945"/>
                      <a:pt x="2033303" y="0"/>
                      <a:pt x="2013419" y="32321"/>
                    </a:cubicBezTo>
                    <a:cubicBezTo>
                      <a:pt x="1853708" y="291936"/>
                      <a:pt x="1696329" y="558484"/>
                      <a:pt x="1538914" y="824990"/>
                    </a:cubicBezTo>
                    <a:cubicBezTo>
                      <a:pt x="1067886" y="1622446"/>
                      <a:pt x="596676" y="2419647"/>
                      <a:pt x="61094" y="3028498"/>
                    </a:cubicBezTo>
                  </a:path>
                </a:pathLst>
              </a:custGeom>
              <a:solidFill>
                <a:srgbClr val="1092FF"/>
              </a:solidFill>
            </p:spPr>
          </p:sp>
          <p:sp>
            <p:nvSpPr>
              <p:cNvPr name="Freeform 41" id="41"/>
              <p:cNvSpPr/>
              <p:nvPr/>
            </p:nvSpPr>
            <p:spPr>
              <a:xfrm flipH="false" flipV="false" rot="0">
                <a:off x="8715888" y="220152"/>
                <a:ext cx="2120308" cy="3536544"/>
              </a:xfrm>
              <a:custGeom>
                <a:avLst/>
                <a:gdLst/>
                <a:ahLst/>
                <a:cxnLst/>
                <a:rect r="r" b="b" t="t" l="l"/>
                <a:pathLst>
                  <a:path h="3536544" w="2120308">
                    <a:moveTo>
                      <a:pt x="165100" y="3454362"/>
                    </a:moveTo>
                    <a:cubicBezTo>
                      <a:pt x="164897" y="3408915"/>
                      <a:pt x="127998" y="3372180"/>
                      <a:pt x="82550" y="3372180"/>
                    </a:cubicBezTo>
                    <a:cubicBezTo>
                      <a:pt x="37103" y="3372180"/>
                      <a:pt x="203" y="3408915"/>
                      <a:pt x="0" y="3454362"/>
                    </a:cubicBezTo>
                    <a:cubicBezTo>
                      <a:pt x="203" y="3499809"/>
                      <a:pt x="37103" y="3536544"/>
                      <a:pt x="82550" y="3536544"/>
                    </a:cubicBezTo>
                    <a:cubicBezTo>
                      <a:pt x="127998" y="3536544"/>
                      <a:pt x="164897" y="3499809"/>
                      <a:pt x="165100" y="3454362"/>
                    </a:cubicBezTo>
                    <a:close/>
                    <a:moveTo>
                      <a:pt x="58211" y="3439389"/>
                    </a:moveTo>
                    <a:cubicBezTo>
                      <a:pt x="38328" y="3471710"/>
                      <a:pt x="87004" y="3501656"/>
                      <a:pt x="106888" y="3469334"/>
                    </a:cubicBezTo>
                    <a:cubicBezTo>
                      <a:pt x="326824" y="3111823"/>
                      <a:pt x="614628" y="2622865"/>
                      <a:pt x="901553" y="2128147"/>
                    </a:cubicBezTo>
                    <a:cubicBezTo>
                      <a:pt x="918938" y="2098172"/>
                      <a:pt x="936319" y="2068176"/>
                      <a:pt x="953682" y="2038187"/>
                    </a:cubicBezTo>
                    <a:cubicBezTo>
                      <a:pt x="1512306" y="1073337"/>
                      <a:pt x="2051760" y="115551"/>
                      <a:pt x="2062494" y="96492"/>
                    </a:cubicBezTo>
                    <a:cubicBezTo>
                      <a:pt x="2062602" y="96299"/>
                      <a:pt x="2062657" y="96202"/>
                      <a:pt x="2062657" y="96202"/>
                    </a:cubicBezTo>
                    <a:cubicBezTo>
                      <a:pt x="2081277" y="63137"/>
                      <a:pt x="2031479" y="35095"/>
                      <a:pt x="2012859" y="68160"/>
                    </a:cubicBezTo>
                    <a:cubicBezTo>
                      <a:pt x="2012859" y="68160"/>
                      <a:pt x="2012805" y="68257"/>
                      <a:pt x="2012697" y="68450"/>
                    </a:cubicBezTo>
                    <a:cubicBezTo>
                      <a:pt x="2001967" y="87503"/>
                      <a:pt x="1462677" y="1044996"/>
                      <a:pt x="904223" y="2009552"/>
                    </a:cubicBezTo>
                    <a:cubicBezTo>
                      <a:pt x="886868" y="2039529"/>
                      <a:pt x="869494" y="2069512"/>
                      <a:pt x="852116" y="2099475"/>
                    </a:cubicBezTo>
                    <a:cubicBezTo>
                      <a:pt x="565463" y="2593723"/>
                      <a:pt x="277938" y="3082218"/>
                      <a:pt x="58211" y="3439389"/>
                    </a:cubicBezTo>
                    <a:moveTo>
                      <a:pt x="2120308" y="82181"/>
                    </a:moveTo>
                    <a:cubicBezTo>
                      <a:pt x="2120105" y="36734"/>
                      <a:pt x="2083206" y="0"/>
                      <a:pt x="2037758" y="0"/>
                    </a:cubicBezTo>
                    <a:cubicBezTo>
                      <a:pt x="1992310" y="0"/>
                      <a:pt x="1955411" y="36734"/>
                      <a:pt x="1955208" y="82181"/>
                    </a:cubicBezTo>
                    <a:cubicBezTo>
                      <a:pt x="1955411" y="127628"/>
                      <a:pt x="1992310" y="164363"/>
                      <a:pt x="2037758" y="164363"/>
                    </a:cubicBezTo>
                    <a:cubicBezTo>
                      <a:pt x="2083206" y="164363"/>
                      <a:pt x="2120105" y="127628"/>
                      <a:pt x="2120308" y="82181"/>
                    </a:cubicBezTo>
                    <a:close/>
                  </a:path>
                </a:pathLst>
              </a:custGeom>
              <a:solidFill>
                <a:srgbClr val="1092FF"/>
              </a:solidFill>
            </p:spPr>
          </p:sp>
        </p:grpSp>
      </p:grpSp>
      <p:sp>
        <p:nvSpPr>
          <p:cNvPr name="TextBox 42" id="42"/>
          <p:cNvSpPr txBox="true"/>
          <p:nvPr/>
        </p:nvSpPr>
        <p:spPr>
          <a:xfrm rot="0">
            <a:off x="1028700" y="1019175"/>
            <a:ext cx="6762665" cy="536576"/>
          </a:xfrm>
          <a:prstGeom prst="rect">
            <a:avLst/>
          </a:prstGeom>
        </p:spPr>
        <p:txBody>
          <a:bodyPr anchor="t" rtlCol="false" tIns="0" lIns="0" bIns="0" rIns="0">
            <a:spAutoFit/>
          </a:bodyPr>
          <a:lstStyle/>
          <a:p>
            <a:pPr>
              <a:lnSpc>
                <a:spcPts val="3500"/>
              </a:lnSpc>
            </a:pPr>
            <a:r>
              <a:rPr lang="en-US" sz="3500">
                <a:solidFill>
                  <a:srgbClr val="1B131B"/>
                </a:solidFill>
                <a:latin typeface="Copperplate Gothic 31 AB"/>
              </a:rPr>
              <a:t>RESULT ANALYSIS</a:t>
            </a:r>
          </a:p>
        </p:txBody>
      </p:sp>
      <p:sp>
        <p:nvSpPr>
          <p:cNvPr name="Freeform 43" id="43"/>
          <p:cNvSpPr/>
          <p:nvPr/>
        </p:nvSpPr>
        <p:spPr>
          <a:xfrm flipH="true" flipV="false" rot="0">
            <a:off x="1028700" y="1555751"/>
            <a:ext cx="6326567" cy="149537"/>
          </a:xfrm>
          <a:custGeom>
            <a:avLst/>
            <a:gdLst/>
            <a:ahLst/>
            <a:cxnLst/>
            <a:rect r="r" b="b" t="t" l="l"/>
            <a:pathLst>
              <a:path h="149537" w="6326567">
                <a:moveTo>
                  <a:pt x="6326567" y="0"/>
                </a:moveTo>
                <a:lnTo>
                  <a:pt x="0" y="0"/>
                </a:lnTo>
                <a:lnTo>
                  <a:pt x="0" y="149537"/>
                </a:lnTo>
                <a:lnTo>
                  <a:pt x="6326567" y="149537"/>
                </a:lnTo>
                <a:lnTo>
                  <a:pt x="632656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44" id="44"/>
          <p:cNvGraphicFramePr>
            <a:graphicFrameLocks noGrp="true"/>
          </p:cNvGraphicFramePr>
          <p:nvPr/>
        </p:nvGraphicFramePr>
        <p:xfrm>
          <a:off x="10012458" y="1729101"/>
          <a:ext cx="7456392" cy="8229600"/>
        </p:xfrm>
        <a:graphic>
          <a:graphicData uri="http://schemas.openxmlformats.org/drawingml/2006/table">
            <a:tbl>
              <a:tblPr/>
              <a:tblGrid>
                <a:gridCol w="7456392"/>
              </a:tblGrid>
              <a:tr h="1622004">
                <a:tc>
                  <a:txBody>
                    <a:bodyPr anchor="t" rtlCol="false"/>
                    <a:lstStyle/>
                    <a:p>
                      <a:pPr algn="l">
                        <a:lnSpc>
                          <a:spcPts val="3639"/>
                        </a:lnSpc>
                        <a:defRPr/>
                      </a:pPr>
                      <a:r>
                        <a:rPr lang="en-US" sz="2599">
                          <a:solidFill>
                            <a:srgbClr val="000000"/>
                          </a:solidFill>
                          <a:latin typeface="Telegraf"/>
                        </a:rPr>
                        <a:t>GPUs struggle when dataset size is too low</a:t>
                      </a:r>
                      <a:endParaRPr lang="en-US" sz="1100"/>
                    </a:p>
                  </a:txBody>
                  <a:tcPr marL="0" marR="0" marT="0" marB="0" anchor="ctr">
                    <a:lnL cmpd="sng" algn="ctr" cap="flat" w="0">
                      <a:solidFill>
                        <a:srgbClr val="047D43"/>
                      </a:solidFill>
                      <a:prstDash val="solid"/>
                      <a:round/>
                      <a:headEnd type="none" w="med" len="med"/>
                      <a:tailEnd type="none" w="med" len="med"/>
                    </a:lnL>
                    <a:lnR cmpd="sng" algn="ctr" cap="flat" w="0">
                      <a:solidFill>
                        <a:srgbClr val="047D43"/>
                      </a:solidFill>
                      <a:prstDash val="solid"/>
                      <a:round/>
                      <a:headEnd type="none" w="med" len="med"/>
                      <a:tailEnd type="none" w="med" len="med"/>
                    </a:lnR>
                    <a:lnT cmpd="sng" algn="ctr" cap="flat" w="9525">
                      <a:solidFill>
                        <a:srgbClr val="047D43"/>
                      </a:solidFill>
                      <a:prstDash val="solid"/>
                      <a:round/>
                      <a:headEnd type="none" w="med" len="med"/>
                      <a:tailEnd type="none" w="med" len="med"/>
                    </a:lnT>
                    <a:lnB cmpd="sng" algn="ctr" cap="flat" w="0">
                      <a:solidFill>
                        <a:srgbClr val="047D43"/>
                      </a:solidFill>
                      <a:prstDash val="solid"/>
                      <a:round/>
                      <a:headEnd type="none" w="med" len="med"/>
                      <a:tailEnd type="none" w="med" len="med"/>
                    </a:lnB>
                  </a:tcPr>
                </a:tc>
              </a:tr>
              <a:tr h="1669836">
                <a:tc>
                  <a:txBody>
                    <a:bodyPr anchor="t" rtlCol="false"/>
                    <a:lstStyle/>
                    <a:p>
                      <a:pPr algn="l">
                        <a:lnSpc>
                          <a:spcPts val="3639"/>
                        </a:lnSpc>
                        <a:defRPr/>
                      </a:pPr>
                      <a:r>
                        <a:rPr lang="en-US" sz="2599">
                          <a:solidFill>
                            <a:srgbClr val="000000"/>
                          </a:solidFill>
                          <a:latin typeface="Telegraf"/>
                        </a:rPr>
                        <a:t>As dataset size increases GPUs perform better</a:t>
                      </a:r>
                      <a:endParaRPr lang="en-US" sz="1100"/>
                    </a:p>
                  </a:txBody>
                  <a:tcPr marL="0" marR="0" marT="0" marB="0" anchor="ctr">
                    <a:lnL cmpd="sng" algn="ctr" cap="flat" w="0">
                      <a:solidFill>
                        <a:srgbClr val="047D43"/>
                      </a:solidFill>
                      <a:prstDash val="solid"/>
                      <a:round/>
                      <a:headEnd type="none" w="med" len="med"/>
                      <a:tailEnd type="none" w="med" len="med"/>
                    </a:lnL>
                    <a:lnR cmpd="sng" algn="ctr" cap="flat" w="0">
                      <a:solidFill>
                        <a:srgbClr val="047D43"/>
                      </a:solidFill>
                      <a:prstDash val="solid"/>
                      <a:round/>
                      <a:headEnd type="none" w="med" len="med"/>
                      <a:tailEnd type="none" w="med" len="med"/>
                    </a:lnR>
                    <a:lnT cmpd="sng" algn="ctr" cap="flat" w="9525">
                      <a:solidFill>
                        <a:srgbClr val="047D43"/>
                      </a:solidFill>
                      <a:prstDash val="solid"/>
                      <a:round/>
                      <a:headEnd type="none" w="med" len="med"/>
                      <a:tailEnd type="none" w="med" len="med"/>
                    </a:lnT>
                    <a:lnB cmpd="sng" algn="ctr" cap="flat" w="0">
                      <a:solidFill>
                        <a:srgbClr val="047D43"/>
                      </a:solidFill>
                      <a:prstDash val="solid"/>
                      <a:round/>
                      <a:headEnd type="none" w="med" len="med"/>
                      <a:tailEnd type="none" w="med" len="med"/>
                    </a:lnB>
                  </a:tcPr>
                </a:tc>
              </a:tr>
              <a:tr h="1645920">
                <a:tc>
                  <a:txBody>
                    <a:bodyPr anchor="t" rtlCol="false"/>
                    <a:lstStyle/>
                    <a:p>
                      <a:pPr algn="l">
                        <a:lnSpc>
                          <a:spcPts val="3639"/>
                        </a:lnSpc>
                        <a:defRPr/>
                      </a:pPr>
                      <a:r>
                        <a:rPr lang="en-US" sz="2599">
                          <a:solidFill>
                            <a:srgbClr val="000000"/>
                          </a:solidFill>
                          <a:latin typeface="Telegraf"/>
                        </a:rPr>
                        <a:t>Speedup can be increased with optimizations </a:t>
                      </a:r>
                      <a:endParaRPr lang="en-US" sz="1100"/>
                    </a:p>
                  </a:txBody>
                  <a:tcPr marL="0" marR="0" marT="0" marB="0" anchor="ctr">
                    <a:lnL cmpd="sng" algn="ctr" cap="flat" w="0">
                      <a:solidFill>
                        <a:srgbClr val="047D43"/>
                      </a:solidFill>
                      <a:prstDash val="solid"/>
                      <a:round/>
                      <a:headEnd type="none" w="med" len="med"/>
                      <a:tailEnd type="none" w="med" len="med"/>
                    </a:lnL>
                    <a:lnR cmpd="sng" algn="ctr" cap="flat" w="0">
                      <a:solidFill>
                        <a:srgbClr val="047D43"/>
                      </a:solidFill>
                      <a:prstDash val="solid"/>
                      <a:round/>
                      <a:headEnd type="none" w="med" len="med"/>
                      <a:tailEnd type="none" w="med" len="med"/>
                    </a:lnR>
                    <a:lnT cmpd="sng" algn="ctr" cap="flat" w="9525">
                      <a:solidFill>
                        <a:srgbClr val="047D43"/>
                      </a:solidFill>
                      <a:prstDash val="solid"/>
                      <a:round/>
                      <a:headEnd type="none" w="med" len="med"/>
                      <a:tailEnd type="none" w="med" len="med"/>
                    </a:lnT>
                    <a:lnB cmpd="sng" algn="ctr" cap="flat" w="0">
                      <a:solidFill>
                        <a:srgbClr val="047D43"/>
                      </a:solidFill>
                      <a:prstDash val="solid"/>
                      <a:round/>
                      <a:headEnd type="none" w="med" len="med"/>
                      <a:tailEnd type="none" w="med" len="med"/>
                    </a:lnB>
                  </a:tcPr>
                </a:tc>
              </a:tr>
              <a:tr h="1645920">
                <a:tc>
                  <a:txBody>
                    <a:bodyPr anchor="t" rtlCol="false"/>
                    <a:lstStyle/>
                    <a:p>
                      <a:pPr algn="l">
                        <a:lnSpc>
                          <a:spcPts val="3639"/>
                        </a:lnSpc>
                        <a:defRPr/>
                      </a:pPr>
                      <a:r>
                        <a:rPr lang="en-US" sz="2599">
                          <a:solidFill>
                            <a:srgbClr val="000000"/>
                          </a:solidFill>
                          <a:latin typeface="Telegraf"/>
                        </a:rPr>
                        <a:t>Speedup is dependent on algorithms</a:t>
                      </a:r>
                      <a:endParaRPr lang="en-US" sz="1100"/>
                    </a:p>
                  </a:txBody>
                  <a:tcPr marL="0" marR="0" marT="0" marB="0" anchor="ctr">
                    <a:lnL cmpd="sng" algn="ctr" cap="flat" w="0">
                      <a:solidFill>
                        <a:srgbClr val="047D43"/>
                      </a:solidFill>
                      <a:prstDash val="solid"/>
                      <a:round/>
                      <a:headEnd type="none" w="med" len="med"/>
                      <a:tailEnd type="none" w="med" len="med"/>
                    </a:lnL>
                    <a:lnR cmpd="sng" algn="ctr" cap="flat" w="0">
                      <a:solidFill>
                        <a:srgbClr val="047D43"/>
                      </a:solidFill>
                      <a:prstDash val="solid"/>
                      <a:round/>
                      <a:headEnd type="none" w="med" len="med"/>
                      <a:tailEnd type="none" w="med" len="med"/>
                    </a:lnR>
                    <a:lnT cmpd="sng" algn="ctr" cap="flat" w="9525">
                      <a:solidFill>
                        <a:srgbClr val="047D43"/>
                      </a:solidFill>
                      <a:prstDash val="solid"/>
                      <a:round/>
                      <a:headEnd type="none" w="med" len="med"/>
                      <a:tailEnd type="none" w="med" len="med"/>
                    </a:lnT>
                    <a:lnB cmpd="sng" algn="ctr" cap="flat" w="0">
                      <a:solidFill>
                        <a:srgbClr val="047D43"/>
                      </a:solidFill>
                      <a:prstDash val="solid"/>
                      <a:round/>
                      <a:headEnd type="none" w="med" len="med"/>
                      <a:tailEnd type="none" w="med" len="med"/>
                    </a:lnB>
                  </a:tcPr>
                </a:tc>
              </a:tr>
              <a:tr h="1645920">
                <a:tc>
                  <a:txBody>
                    <a:bodyPr anchor="t" rtlCol="false"/>
                    <a:lstStyle/>
                    <a:p>
                      <a:pPr algn="l">
                        <a:lnSpc>
                          <a:spcPts val="3079"/>
                        </a:lnSpc>
                        <a:defRPr/>
                      </a:pPr>
                      <a:endParaRPr lang="en-US" sz="1100"/>
                    </a:p>
                  </a:txBody>
                  <a:tcPr marL="0" marR="0" marT="0" marB="0" anchor="ctr">
                    <a:lnL cmpd="sng" algn="ctr" cap="flat" w="0">
                      <a:solidFill>
                        <a:srgbClr val="047D43"/>
                      </a:solidFill>
                      <a:prstDash val="solid"/>
                      <a:round/>
                      <a:headEnd type="none" w="med" len="med"/>
                      <a:tailEnd type="none" w="med" len="med"/>
                    </a:lnL>
                    <a:lnR cmpd="sng" algn="ctr" cap="flat" w="0">
                      <a:solidFill>
                        <a:srgbClr val="047D43"/>
                      </a:solidFill>
                      <a:prstDash val="solid"/>
                      <a:round/>
                      <a:headEnd type="none" w="med" len="med"/>
                      <a:tailEnd type="none" w="med" len="med"/>
                    </a:lnR>
                    <a:lnT cmpd="sng" algn="ctr" cap="flat" w="9525">
                      <a:solidFill>
                        <a:srgbClr val="047D43"/>
                      </a:solidFill>
                      <a:prstDash val="solid"/>
                      <a:round/>
                      <a:headEnd type="none" w="med" len="med"/>
                      <a:tailEnd type="none" w="med" len="med"/>
                    </a:lnT>
                    <a:lnB cmpd="sng" algn="ctr" cap="flat" w="0">
                      <a:solidFill>
                        <a:srgbClr val="047D43"/>
                      </a:solidFill>
                      <a:prstDash val="solid"/>
                      <a:round/>
                      <a:headEnd type="none" w="med" len="med"/>
                      <a:tailEnd type="none" w="med" len="med"/>
                    </a:lnB>
                  </a:tcPr>
                </a:tc>
              </a:tr>
            </a:tbl>
          </a:graphicData>
        </a:graphic>
      </p:graphicFrame>
      <p:sp>
        <p:nvSpPr>
          <p:cNvPr name="AutoShape 45" id="45"/>
          <p:cNvSpPr/>
          <p:nvPr/>
        </p:nvSpPr>
        <p:spPr>
          <a:xfrm>
            <a:off x="10012458" y="1729101"/>
            <a:ext cx="554581" cy="0"/>
          </a:xfrm>
          <a:prstGeom prst="line">
            <a:avLst/>
          </a:prstGeom>
          <a:ln cap="rnd" w="47625">
            <a:solidFill>
              <a:srgbClr val="047D43"/>
            </a:solidFill>
            <a:prstDash val="solid"/>
            <a:headEnd type="none" len="sm" w="sm"/>
            <a:tailEnd type="none" len="sm" w="sm"/>
          </a:ln>
        </p:spPr>
      </p:sp>
      <p:sp>
        <p:nvSpPr>
          <p:cNvPr name="AutoShape 46" id="46"/>
          <p:cNvSpPr/>
          <p:nvPr/>
        </p:nvSpPr>
        <p:spPr>
          <a:xfrm>
            <a:off x="10012458" y="3378740"/>
            <a:ext cx="554581" cy="0"/>
          </a:xfrm>
          <a:prstGeom prst="line">
            <a:avLst/>
          </a:prstGeom>
          <a:ln cap="rnd" w="47625">
            <a:solidFill>
              <a:srgbClr val="047D43"/>
            </a:solidFill>
            <a:prstDash val="solid"/>
            <a:headEnd type="none" len="sm" w="sm"/>
            <a:tailEnd type="none" len="sm" w="sm"/>
          </a:ln>
        </p:spPr>
      </p:sp>
      <p:sp>
        <p:nvSpPr>
          <p:cNvPr name="AutoShape 47" id="47"/>
          <p:cNvSpPr/>
          <p:nvPr/>
        </p:nvSpPr>
        <p:spPr>
          <a:xfrm>
            <a:off x="10012458" y="5028380"/>
            <a:ext cx="554581" cy="0"/>
          </a:xfrm>
          <a:prstGeom prst="line">
            <a:avLst/>
          </a:prstGeom>
          <a:ln cap="rnd" w="47625">
            <a:solidFill>
              <a:srgbClr val="047D43"/>
            </a:solidFill>
            <a:prstDash val="solid"/>
            <a:headEnd type="none" len="sm" w="sm"/>
            <a:tailEnd type="none" len="sm" w="sm"/>
          </a:ln>
        </p:spPr>
      </p:sp>
      <p:sp>
        <p:nvSpPr>
          <p:cNvPr name="AutoShape 48" id="48"/>
          <p:cNvSpPr/>
          <p:nvPr/>
        </p:nvSpPr>
        <p:spPr>
          <a:xfrm>
            <a:off x="10012458" y="6670958"/>
            <a:ext cx="554581" cy="0"/>
          </a:xfrm>
          <a:prstGeom prst="line">
            <a:avLst/>
          </a:prstGeom>
          <a:ln cap="rnd" w="47625">
            <a:solidFill>
              <a:srgbClr val="047D43"/>
            </a:solidFill>
            <a:prstDash val="solid"/>
            <a:headEnd type="none" len="sm" w="sm"/>
            <a:tailEnd type="none" len="sm" w="sm"/>
          </a:ln>
        </p:spPr>
      </p:sp>
      <p:sp>
        <p:nvSpPr>
          <p:cNvPr name="AutoShape 49" id="49"/>
          <p:cNvSpPr/>
          <p:nvPr/>
        </p:nvSpPr>
        <p:spPr>
          <a:xfrm>
            <a:off x="10012458" y="8313535"/>
            <a:ext cx="554581" cy="0"/>
          </a:xfrm>
          <a:prstGeom prst="line">
            <a:avLst/>
          </a:prstGeom>
          <a:ln cap="rnd" w="47625">
            <a:solidFill>
              <a:srgbClr val="047D43"/>
            </a:solidFill>
            <a:prstDash val="solid"/>
            <a:headEnd type="none" len="sm" w="sm"/>
            <a:tailEnd type="none" len="sm" w="sm"/>
          </a:ln>
        </p:spPr>
      </p:sp>
      <p:sp>
        <p:nvSpPr>
          <p:cNvPr name="TextBox 50" id="50"/>
          <p:cNvSpPr txBox="true"/>
          <p:nvPr/>
        </p:nvSpPr>
        <p:spPr>
          <a:xfrm rot="0">
            <a:off x="2971237" y="2130331"/>
            <a:ext cx="2877592" cy="440465"/>
          </a:xfrm>
          <a:prstGeom prst="rect">
            <a:avLst/>
          </a:prstGeom>
        </p:spPr>
        <p:txBody>
          <a:bodyPr anchor="t" rtlCol="false" tIns="0" lIns="0" bIns="0" rIns="0">
            <a:spAutoFit/>
          </a:bodyPr>
          <a:lstStyle/>
          <a:p>
            <a:pPr algn="ctr">
              <a:lnSpc>
                <a:spcPts val="3547"/>
              </a:lnSpc>
              <a:spcBef>
                <a:spcPct val="0"/>
              </a:spcBef>
            </a:pPr>
            <a:r>
              <a:rPr lang="en-US" sz="2533">
                <a:solidFill>
                  <a:srgbClr val="000000"/>
                </a:solidFill>
                <a:latin typeface="Helios Bold"/>
              </a:rPr>
              <a:t>speedup obtained </a:t>
            </a:r>
          </a:p>
        </p:txBody>
      </p:sp>
      <p:sp>
        <p:nvSpPr>
          <p:cNvPr name="TextBox 51" id="51"/>
          <p:cNvSpPr txBox="true"/>
          <p:nvPr/>
        </p:nvSpPr>
        <p:spPr>
          <a:xfrm rot="-5400000">
            <a:off x="-1193984" y="5623668"/>
            <a:ext cx="4007267" cy="440465"/>
          </a:xfrm>
          <a:prstGeom prst="rect">
            <a:avLst/>
          </a:prstGeom>
        </p:spPr>
        <p:txBody>
          <a:bodyPr anchor="t" rtlCol="false" tIns="0" lIns="0" bIns="0" rIns="0">
            <a:spAutoFit/>
          </a:bodyPr>
          <a:lstStyle/>
          <a:p>
            <a:pPr algn="ctr">
              <a:lnSpc>
                <a:spcPts val="3547"/>
              </a:lnSpc>
              <a:spcBef>
                <a:spcPct val="0"/>
              </a:spcBef>
            </a:pPr>
            <a:r>
              <a:rPr lang="en-US" sz="2533">
                <a:solidFill>
                  <a:srgbClr val="000000"/>
                </a:solidFill>
                <a:latin typeface="Helios Bold"/>
              </a:rPr>
              <a:t>sppedup</a:t>
            </a:r>
          </a:p>
        </p:txBody>
      </p:sp>
      <p:sp>
        <p:nvSpPr>
          <p:cNvPr name="TextBox 52" id="52"/>
          <p:cNvSpPr txBox="true"/>
          <p:nvPr/>
        </p:nvSpPr>
        <p:spPr>
          <a:xfrm rot="0">
            <a:off x="3184837" y="9382125"/>
            <a:ext cx="4007267" cy="440465"/>
          </a:xfrm>
          <a:prstGeom prst="rect">
            <a:avLst/>
          </a:prstGeom>
        </p:spPr>
        <p:txBody>
          <a:bodyPr anchor="t" rtlCol="false" tIns="0" lIns="0" bIns="0" rIns="0">
            <a:spAutoFit/>
          </a:bodyPr>
          <a:lstStyle/>
          <a:p>
            <a:pPr algn="ctr">
              <a:lnSpc>
                <a:spcPts val="3547"/>
              </a:lnSpc>
              <a:spcBef>
                <a:spcPct val="0"/>
              </a:spcBef>
            </a:pPr>
            <a:r>
              <a:rPr lang="en-US" sz="2533">
                <a:solidFill>
                  <a:srgbClr val="000000"/>
                </a:solidFill>
                <a:latin typeface="Helios Bold"/>
              </a:rPr>
              <a:t>Datasetmultiplier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9EF9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66" r="0" b="-4666"/>
            </a:stretch>
          </a:blipFill>
        </p:spPr>
      </p:sp>
      <p:sp>
        <p:nvSpPr>
          <p:cNvPr name="Freeform 3" id="3"/>
          <p:cNvSpPr/>
          <p:nvPr/>
        </p:nvSpPr>
        <p:spPr>
          <a:xfrm flipH="true" flipV="false" rot="8905814">
            <a:off x="6967522" y="-73038"/>
            <a:ext cx="11604799" cy="9431537"/>
          </a:xfrm>
          <a:custGeom>
            <a:avLst/>
            <a:gdLst/>
            <a:ahLst/>
            <a:cxnLst/>
            <a:rect r="r" b="b" t="t" l="l"/>
            <a:pathLst>
              <a:path h="9431537" w="11604799">
                <a:moveTo>
                  <a:pt x="11604799" y="0"/>
                </a:moveTo>
                <a:lnTo>
                  <a:pt x="0" y="0"/>
                </a:lnTo>
                <a:lnTo>
                  <a:pt x="0" y="9431536"/>
                </a:lnTo>
                <a:lnTo>
                  <a:pt x="11604799" y="9431536"/>
                </a:lnTo>
                <a:lnTo>
                  <a:pt x="11604799"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144593">
            <a:off x="2631891" y="-2267503"/>
            <a:ext cx="18827521" cy="18827521"/>
          </a:xfrm>
          <a:custGeom>
            <a:avLst/>
            <a:gdLst/>
            <a:ahLst/>
            <a:cxnLst/>
            <a:rect r="r" b="b" t="t" l="l"/>
            <a:pathLst>
              <a:path h="18827521" w="18827521">
                <a:moveTo>
                  <a:pt x="0" y="0"/>
                </a:moveTo>
                <a:lnTo>
                  <a:pt x="18827521" y="0"/>
                </a:lnTo>
                <a:lnTo>
                  <a:pt x="18827521" y="18827521"/>
                </a:lnTo>
                <a:lnTo>
                  <a:pt x="0" y="18827521"/>
                </a:lnTo>
                <a:lnTo>
                  <a:pt x="0" y="0"/>
                </a:lnTo>
                <a:close/>
              </a:path>
            </a:pathLst>
          </a:custGeom>
          <a:blipFill>
            <a:blip r:embed="rId5">
              <a:alphaModFix amt="35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765149">
            <a:off x="-4085924" y="-2536383"/>
            <a:ext cx="4906190" cy="8474665"/>
            <a:chOff x="0" y="0"/>
            <a:chExt cx="1777294" cy="3069993"/>
          </a:xfrm>
        </p:grpSpPr>
        <p:sp>
          <p:nvSpPr>
            <p:cNvPr name="Freeform 6" id="6"/>
            <p:cNvSpPr/>
            <p:nvPr/>
          </p:nvSpPr>
          <p:spPr>
            <a:xfrm flipH="false" flipV="false" rot="0">
              <a:off x="0" y="0"/>
              <a:ext cx="1777294" cy="3069993"/>
            </a:xfrm>
            <a:custGeom>
              <a:avLst/>
              <a:gdLst/>
              <a:ahLst/>
              <a:cxnLst/>
              <a:rect r="r" b="b" t="t" l="l"/>
              <a:pathLst>
                <a:path h="3069993" w="1777294">
                  <a:moveTo>
                    <a:pt x="0" y="0"/>
                  </a:moveTo>
                  <a:lnTo>
                    <a:pt x="1777294" y="0"/>
                  </a:lnTo>
                  <a:lnTo>
                    <a:pt x="1777294" y="3069993"/>
                  </a:lnTo>
                  <a:lnTo>
                    <a:pt x="0" y="3069993"/>
                  </a:lnTo>
                  <a:close/>
                </a:path>
              </a:pathLst>
            </a:custGeom>
            <a:solidFill>
              <a:srgbClr val="7ED957"/>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484692">
            <a:off x="-3318157" y="-2911397"/>
            <a:ext cx="3846286" cy="7320197"/>
            <a:chOff x="0" y="0"/>
            <a:chExt cx="1393338" cy="2651781"/>
          </a:xfrm>
        </p:grpSpPr>
        <p:sp>
          <p:nvSpPr>
            <p:cNvPr name="Freeform 9" id="9"/>
            <p:cNvSpPr/>
            <p:nvPr/>
          </p:nvSpPr>
          <p:spPr>
            <a:xfrm flipH="false" flipV="false" rot="0">
              <a:off x="0" y="0"/>
              <a:ext cx="1393338" cy="2651781"/>
            </a:xfrm>
            <a:custGeom>
              <a:avLst/>
              <a:gdLst/>
              <a:ahLst/>
              <a:cxnLst/>
              <a:rect r="r" b="b" t="t" l="l"/>
              <a:pathLst>
                <a:path h="2651781" w="1393338">
                  <a:moveTo>
                    <a:pt x="0" y="0"/>
                  </a:moveTo>
                  <a:lnTo>
                    <a:pt x="1393338" y="0"/>
                  </a:lnTo>
                  <a:lnTo>
                    <a:pt x="1393338" y="2651781"/>
                  </a:lnTo>
                  <a:lnTo>
                    <a:pt x="0" y="2651781"/>
                  </a:lnTo>
                  <a:close/>
                </a:path>
              </a:pathLst>
            </a:custGeom>
            <a:solidFill>
              <a:srgbClr val="E4E4E4">
                <a:alpha val="87843"/>
              </a:srgbClr>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0">
            <a:off x="0" y="0"/>
            <a:ext cx="18288000" cy="10373787"/>
            <a:chOff x="0" y="0"/>
            <a:chExt cx="4816593" cy="2732191"/>
          </a:xfrm>
        </p:grpSpPr>
        <p:sp>
          <p:nvSpPr>
            <p:cNvPr name="Freeform 12" id="12"/>
            <p:cNvSpPr/>
            <p:nvPr/>
          </p:nvSpPr>
          <p:spPr>
            <a:xfrm flipH="false" flipV="false" rot="0">
              <a:off x="0" y="0"/>
              <a:ext cx="4816592" cy="2732191"/>
            </a:xfrm>
            <a:custGeom>
              <a:avLst/>
              <a:gdLst/>
              <a:ahLst/>
              <a:cxnLst/>
              <a:rect r="r" b="b" t="t" l="l"/>
              <a:pathLst>
                <a:path h="2732191" w="4816592">
                  <a:moveTo>
                    <a:pt x="0" y="0"/>
                  </a:moveTo>
                  <a:lnTo>
                    <a:pt x="4816592" y="0"/>
                  </a:lnTo>
                  <a:lnTo>
                    <a:pt x="4816592" y="2732191"/>
                  </a:lnTo>
                  <a:lnTo>
                    <a:pt x="0" y="2732191"/>
                  </a:lnTo>
                  <a:close/>
                </a:path>
              </a:pathLst>
            </a:custGeom>
            <a:solidFill>
              <a:srgbClr val="C9EF99">
                <a:alpha val="51765"/>
              </a:srgbClr>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0">
            <a:off x="1028700" y="1071438"/>
            <a:ext cx="16230600" cy="8144124"/>
            <a:chOff x="0" y="0"/>
            <a:chExt cx="4274726" cy="2144954"/>
          </a:xfrm>
        </p:grpSpPr>
        <p:sp>
          <p:nvSpPr>
            <p:cNvPr name="Freeform 15" id="15"/>
            <p:cNvSpPr/>
            <p:nvPr/>
          </p:nvSpPr>
          <p:spPr>
            <a:xfrm flipH="false" flipV="false" rot="0">
              <a:off x="0" y="0"/>
              <a:ext cx="4274726" cy="2144954"/>
            </a:xfrm>
            <a:custGeom>
              <a:avLst/>
              <a:gdLst/>
              <a:ahLst/>
              <a:cxnLst/>
              <a:rect r="r" b="b" t="t" l="l"/>
              <a:pathLst>
                <a:path h="2144954" w="4274726">
                  <a:moveTo>
                    <a:pt x="0" y="0"/>
                  </a:moveTo>
                  <a:lnTo>
                    <a:pt x="4274726" y="0"/>
                  </a:lnTo>
                  <a:lnTo>
                    <a:pt x="4274726" y="2144954"/>
                  </a:lnTo>
                  <a:lnTo>
                    <a:pt x="0" y="2144954"/>
                  </a:lnTo>
                  <a:close/>
                </a:path>
              </a:pathLst>
            </a:custGeom>
            <a:solidFill>
              <a:srgbClr val="E4E4E4">
                <a:alpha val="81961"/>
              </a:srgbClr>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1695103" y="1187450"/>
            <a:ext cx="5891470" cy="1257300"/>
          </a:xfrm>
          <a:prstGeom prst="rect">
            <a:avLst/>
          </a:prstGeom>
        </p:spPr>
        <p:txBody>
          <a:bodyPr anchor="t" rtlCol="false" tIns="0" lIns="0" bIns="0" rIns="0">
            <a:spAutoFit/>
          </a:bodyPr>
          <a:lstStyle/>
          <a:p>
            <a:pPr>
              <a:lnSpc>
                <a:spcPts val="4679"/>
              </a:lnSpc>
            </a:pPr>
            <a:r>
              <a:rPr lang="en-US" sz="3899">
                <a:solidFill>
                  <a:srgbClr val="555658"/>
                </a:solidFill>
                <a:latin typeface="Copperplate Gothic 31 AB"/>
              </a:rPr>
              <a:t>ALGORITHMS WHICH SUIT GPU</a:t>
            </a:r>
          </a:p>
        </p:txBody>
      </p:sp>
      <p:sp>
        <p:nvSpPr>
          <p:cNvPr name="TextBox 18" id="18"/>
          <p:cNvSpPr txBox="true"/>
          <p:nvPr/>
        </p:nvSpPr>
        <p:spPr>
          <a:xfrm rot="0">
            <a:off x="1318917" y="2780349"/>
            <a:ext cx="15650166" cy="1900555"/>
          </a:xfrm>
          <a:prstGeom prst="rect">
            <a:avLst/>
          </a:prstGeom>
        </p:spPr>
        <p:txBody>
          <a:bodyPr anchor="t" rtlCol="false" tIns="0" lIns="0" bIns="0" rIns="0">
            <a:spAutoFit/>
          </a:bodyPr>
          <a:lstStyle/>
          <a:p>
            <a:pPr algn="just">
              <a:lnSpc>
                <a:spcPts val="4199"/>
              </a:lnSpc>
            </a:pPr>
            <a:r>
              <a:rPr lang="en-US" sz="2999">
                <a:solidFill>
                  <a:srgbClr val="000000"/>
                </a:solidFill>
                <a:latin typeface="Helios Bold"/>
              </a:rPr>
              <a:t>Parallel computations:</a:t>
            </a:r>
          </a:p>
          <a:p>
            <a:pPr algn="just">
              <a:lnSpc>
                <a:spcPts val="3639"/>
              </a:lnSpc>
              <a:spcBef>
                <a:spcPct val="0"/>
              </a:spcBef>
            </a:pPr>
            <a:r>
              <a:rPr lang="en-US" sz="2599">
                <a:solidFill>
                  <a:srgbClr val="000000"/>
                </a:solidFill>
                <a:latin typeface="Helios"/>
              </a:rPr>
              <a:t>GPUs have thousands of processing cores that can execute instructions concurrently, enabling simultaneous execution of independent tasks on different data elements. With their efficient memory access, GPUs can quickly read and write data. </a:t>
            </a:r>
          </a:p>
        </p:txBody>
      </p:sp>
      <p:sp>
        <p:nvSpPr>
          <p:cNvPr name="TextBox 19" id="19"/>
          <p:cNvSpPr txBox="true"/>
          <p:nvPr/>
        </p:nvSpPr>
        <p:spPr>
          <a:xfrm rot="0">
            <a:off x="1281062" y="5016503"/>
            <a:ext cx="15650166" cy="1900556"/>
          </a:xfrm>
          <a:prstGeom prst="rect">
            <a:avLst/>
          </a:prstGeom>
        </p:spPr>
        <p:txBody>
          <a:bodyPr anchor="t" rtlCol="false" tIns="0" lIns="0" bIns="0" rIns="0">
            <a:spAutoFit/>
          </a:bodyPr>
          <a:lstStyle/>
          <a:p>
            <a:pPr algn="just">
              <a:lnSpc>
                <a:spcPts val="4199"/>
              </a:lnSpc>
            </a:pPr>
            <a:r>
              <a:rPr lang="en-US" sz="2999">
                <a:solidFill>
                  <a:srgbClr val="000000"/>
                </a:solidFill>
                <a:latin typeface="Helios Bold"/>
              </a:rPr>
              <a:t>Large-scale Data Processing</a:t>
            </a:r>
            <a:r>
              <a:rPr lang="en-US" sz="2999">
                <a:solidFill>
                  <a:srgbClr val="000000"/>
                </a:solidFill>
                <a:latin typeface="Helios"/>
              </a:rPr>
              <a:t>: </a:t>
            </a:r>
          </a:p>
          <a:p>
            <a:pPr algn="just">
              <a:lnSpc>
                <a:spcPts val="3639"/>
              </a:lnSpc>
              <a:spcBef>
                <a:spcPct val="0"/>
              </a:spcBef>
            </a:pPr>
            <a:r>
              <a:rPr lang="en-US" sz="2599">
                <a:solidFill>
                  <a:srgbClr val="000000"/>
                </a:solidFill>
                <a:latin typeface="Helios"/>
              </a:rPr>
              <a:t>such as big data analytics, scientific simulations, and numerical computations, often require high memory bandwidth. GPUs can efficiently handle these problems by parallelizing the computations across their many cores and accessing data from memory in parallel.</a:t>
            </a:r>
          </a:p>
        </p:txBody>
      </p:sp>
      <p:sp>
        <p:nvSpPr>
          <p:cNvPr name="TextBox 20" id="20"/>
          <p:cNvSpPr txBox="true"/>
          <p:nvPr/>
        </p:nvSpPr>
        <p:spPr>
          <a:xfrm rot="0">
            <a:off x="1318917" y="7407281"/>
            <a:ext cx="15650166" cy="1443355"/>
          </a:xfrm>
          <a:prstGeom prst="rect">
            <a:avLst/>
          </a:prstGeom>
        </p:spPr>
        <p:txBody>
          <a:bodyPr anchor="t" rtlCol="false" tIns="0" lIns="0" bIns="0" rIns="0">
            <a:spAutoFit/>
          </a:bodyPr>
          <a:lstStyle/>
          <a:p>
            <a:pPr algn="just">
              <a:lnSpc>
                <a:spcPts val="4199"/>
              </a:lnSpc>
            </a:pPr>
            <a:r>
              <a:rPr lang="en-US" sz="2999">
                <a:solidFill>
                  <a:srgbClr val="000000"/>
                </a:solidFill>
                <a:latin typeface="Helios Bold"/>
              </a:rPr>
              <a:t>Floating-Point Performance</a:t>
            </a:r>
            <a:r>
              <a:rPr lang="en-US" sz="2999">
                <a:solidFill>
                  <a:srgbClr val="000000"/>
                </a:solidFill>
                <a:latin typeface="Helios"/>
              </a:rPr>
              <a:t>: </a:t>
            </a:r>
          </a:p>
          <a:p>
            <a:pPr algn="just">
              <a:lnSpc>
                <a:spcPts val="3639"/>
              </a:lnSpc>
              <a:spcBef>
                <a:spcPct val="0"/>
              </a:spcBef>
            </a:pPr>
            <a:r>
              <a:rPr lang="en-US" sz="2599">
                <a:solidFill>
                  <a:srgbClr val="000000"/>
                </a:solidFill>
                <a:latin typeface="Helios"/>
              </a:rPr>
              <a:t>making them particularly well-suited for computationally intensive tasks that involve extensive mathematical calculations. They can perform a high number of floating-point operations per second.</a:t>
            </a:r>
          </a:p>
        </p:txBody>
      </p:sp>
      <p:grpSp>
        <p:nvGrpSpPr>
          <p:cNvPr name="Group 21" id="21"/>
          <p:cNvGrpSpPr/>
          <p:nvPr/>
        </p:nvGrpSpPr>
        <p:grpSpPr>
          <a:xfrm rot="765149">
            <a:off x="17022775" y="4968185"/>
            <a:ext cx="6748162" cy="11656380"/>
            <a:chOff x="0" y="0"/>
            <a:chExt cx="1777294" cy="3069993"/>
          </a:xfrm>
        </p:grpSpPr>
        <p:sp>
          <p:nvSpPr>
            <p:cNvPr name="Freeform 22" id="22"/>
            <p:cNvSpPr/>
            <p:nvPr/>
          </p:nvSpPr>
          <p:spPr>
            <a:xfrm flipH="false" flipV="false" rot="0">
              <a:off x="0" y="0"/>
              <a:ext cx="1777294" cy="3069993"/>
            </a:xfrm>
            <a:custGeom>
              <a:avLst/>
              <a:gdLst/>
              <a:ahLst/>
              <a:cxnLst/>
              <a:rect r="r" b="b" t="t" l="l"/>
              <a:pathLst>
                <a:path h="3069993" w="1777294">
                  <a:moveTo>
                    <a:pt x="0" y="0"/>
                  </a:moveTo>
                  <a:lnTo>
                    <a:pt x="1777294" y="0"/>
                  </a:lnTo>
                  <a:lnTo>
                    <a:pt x="1777294" y="3069993"/>
                  </a:lnTo>
                  <a:lnTo>
                    <a:pt x="0" y="3069993"/>
                  </a:lnTo>
                  <a:close/>
                </a:path>
              </a:pathLst>
            </a:custGeom>
            <a:solidFill>
              <a:srgbClr val="7ED957"/>
            </a:solidFill>
          </p:spPr>
        </p:sp>
        <p:sp>
          <p:nvSpPr>
            <p:cNvPr name="TextBox 23" id="23"/>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24" id="24"/>
          <p:cNvGrpSpPr/>
          <p:nvPr/>
        </p:nvGrpSpPr>
        <p:grpSpPr>
          <a:xfrm rot="484692">
            <a:off x="17627604" y="4688914"/>
            <a:ext cx="5290329" cy="10068480"/>
            <a:chOff x="0" y="0"/>
            <a:chExt cx="1393338" cy="2651781"/>
          </a:xfrm>
        </p:grpSpPr>
        <p:sp>
          <p:nvSpPr>
            <p:cNvPr name="Freeform 25" id="25"/>
            <p:cNvSpPr/>
            <p:nvPr/>
          </p:nvSpPr>
          <p:spPr>
            <a:xfrm flipH="false" flipV="false" rot="0">
              <a:off x="0" y="0"/>
              <a:ext cx="1393338" cy="2651781"/>
            </a:xfrm>
            <a:custGeom>
              <a:avLst/>
              <a:gdLst/>
              <a:ahLst/>
              <a:cxnLst/>
              <a:rect r="r" b="b" t="t" l="l"/>
              <a:pathLst>
                <a:path h="2651781" w="1393338">
                  <a:moveTo>
                    <a:pt x="0" y="0"/>
                  </a:moveTo>
                  <a:lnTo>
                    <a:pt x="1393338" y="0"/>
                  </a:lnTo>
                  <a:lnTo>
                    <a:pt x="1393338" y="2651781"/>
                  </a:lnTo>
                  <a:lnTo>
                    <a:pt x="0" y="2651781"/>
                  </a:lnTo>
                  <a:close/>
                </a:path>
              </a:pathLst>
            </a:custGeom>
            <a:solidFill>
              <a:srgbClr val="E4E4E4">
                <a:alpha val="87843"/>
              </a:srgbClr>
            </a:solidFill>
          </p:spPr>
        </p:sp>
        <p:sp>
          <p:nvSpPr>
            <p:cNvPr name="TextBox 26" id="26"/>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7ED957"/>
        </a:solidFill>
      </p:bgPr>
    </p:bg>
    <p:spTree>
      <p:nvGrpSpPr>
        <p:cNvPr id="1" name=""/>
        <p:cNvGrpSpPr/>
        <p:nvPr/>
      </p:nvGrpSpPr>
      <p:grpSpPr>
        <a:xfrm>
          <a:off x="0" y="0"/>
          <a:ext cx="0" cy="0"/>
          <a:chOff x="0" y="0"/>
          <a:chExt cx="0" cy="0"/>
        </a:xfrm>
      </p:grpSpPr>
      <p:sp>
        <p:nvSpPr>
          <p:cNvPr name="Freeform 2" id="2"/>
          <p:cNvSpPr/>
          <p:nvPr/>
        </p:nvSpPr>
        <p:spPr>
          <a:xfrm flipH="false" flipV="false" rot="0">
            <a:off x="11586241" y="6483341"/>
            <a:ext cx="6701759" cy="6324024"/>
          </a:xfrm>
          <a:custGeom>
            <a:avLst/>
            <a:gdLst/>
            <a:ahLst/>
            <a:cxnLst/>
            <a:rect r="r" b="b" t="t" l="l"/>
            <a:pathLst>
              <a:path h="6324024" w="6701759">
                <a:moveTo>
                  <a:pt x="0" y="0"/>
                </a:moveTo>
                <a:lnTo>
                  <a:pt x="6701759" y="0"/>
                </a:lnTo>
                <a:lnTo>
                  <a:pt x="6701759"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03536" y="2452623"/>
            <a:ext cx="6701759" cy="6324024"/>
          </a:xfrm>
          <a:custGeom>
            <a:avLst/>
            <a:gdLst/>
            <a:ahLst/>
            <a:cxnLst/>
            <a:rect r="r" b="b" t="t" l="l"/>
            <a:pathLst>
              <a:path h="6324024" w="6701759">
                <a:moveTo>
                  <a:pt x="0" y="0"/>
                </a:moveTo>
                <a:lnTo>
                  <a:pt x="6701759" y="0"/>
                </a:lnTo>
                <a:lnTo>
                  <a:pt x="6701759"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646807" y="1028700"/>
            <a:ext cx="9182847" cy="8229600"/>
            <a:chOff x="0" y="0"/>
            <a:chExt cx="2418528" cy="2167467"/>
          </a:xfrm>
        </p:grpSpPr>
        <p:sp>
          <p:nvSpPr>
            <p:cNvPr name="Freeform 5" id="5"/>
            <p:cNvSpPr/>
            <p:nvPr/>
          </p:nvSpPr>
          <p:spPr>
            <a:xfrm flipH="false" flipV="false" rot="0">
              <a:off x="0" y="0"/>
              <a:ext cx="2418528" cy="2167467"/>
            </a:xfrm>
            <a:custGeom>
              <a:avLst/>
              <a:gdLst/>
              <a:ahLst/>
              <a:cxnLst/>
              <a:rect r="r" b="b" t="t" l="l"/>
              <a:pathLst>
                <a:path h="2167467" w="2418528">
                  <a:moveTo>
                    <a:pt x="0" y="0"/>
                  </a:moveTo>
                  <a:lnTo>
                    <a:pt x="2418528" y="0"/>
                  </a:lnTo>
                  <a:lnTo>
                    <a:pt x="2418528" y="2167467"/>
                  </a:lnTo>
                  <a:lnTo>
                    <a:pt x="0" y="2167467"/>
                  </a:lnTo>
                  <a:close/>
                </a:path>
              </a:pathLst>
            </a:custGeom>
            <a:solidFill>
              <a:srgbClr val="C1FF72"/>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8804676" y="-666426"/>
            <a:ext cx="3822414" cy="4066398"/>
          </a:xfrm>
          <a:custGeom>
            <a:avLst/>
            <a:gdLst/>
            <a:ahLst/>
            <a:cxnLst/>
            <a:rect r="r" b="b" t="t" l="l"/>
            <a:pathLst>
              <a:path h="4066398" w="3822414">
                <a:moveTo>
                  <a:pt x="0" y="0"/>
                </a:moveTo>
                <a:lnTo>
                  <a:pt x="3822413" y="0"/>
                </a:lnTo>
                <a:lnTo>
                  <a:pt x="3822413"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a:grpSpLocks noChangeAspect="true"/>
          </p:cNvGrpSpPr>
          <p:nvPr/>
        </p:nvGrpSpPr>
        <p:grpSpPr>
          <a:xfrm rot="0">
            <a:off x="10102739" y="1366773"/>
            <a:ext cx="7553484" cy="7553454"/>
            <a:chOff x="0" y="0"/>
            <a:chExt cx="6350025" cy="6350000"/>
          </a:xfrm>
        </p:grpSpPr>
        <p:sp>
          <p:nvSpPr>
            <p:cNvPr name="Freeform 9" id="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6"/>
              <a:stretch>
                <a:fillRect l="-16742" t="0" r="-16742" b="0"/>
              </a:stretch>
            </a:blipFill>
          </p:spPr>
        </p:sp>
      </p:grpSp>
      <p:sp>
        <p:nvSpPr>
          <p:cNvPr name="TextBox 10" id="10"/>
          <p:cNvSpPr txBox="true"/>
          <p:nvPr/>
        </p:nvSpPr>
        <p:spPr>
          <a:xfrm rot="0">
            <a:off x="820246" y="1233423"/>
            <a:ext cx="8323754" cy="1219200"/>
          </a:xfrm>
          <a:prstGeom prst="rect">
            <a:avLst/>
          </a:prstGeom>
        </p:spPr>
        <p:txBody>
          <a:bodyPr anchor="t" rtlCol="false" tIns="0" lIns="0" bIns="0" rIns="0">
            <a:spAutoFit/>
          </a:bodyPr>
          <a:lstStyle/>
          <a:p>
            <a:pPr>
              <a:lnSpc>
                <a:spcPts val="4559"/>
              </a:lnSpc>
            </a:pPr>
            <a:r>
              <a:rPr lang="en-US" sz="3799">
                <a:solidFill>
                  <a:srgbClr val="737373"/>
                </a:solidFill>
                <a:latin typeface="Copperplate Gothic 31 AB"/>
              </a:rPr>
              <a:t>ALGORITHMS AND CASES THAT ARE NOT</a:t>
            </a:r>
            <a:r>
              <a:rPr lang="en-US" sz="3799">
                <a:solidFill>
                  <a:srgbClr val="737373"/>
                </a:solidFill>
                <a:latin typeface="Copperplate Gothic 31 AB"/>
              </a:rPr>
              <a:t> FOR GPU</a:t>
            </a:r>
          </a:p>
        </p:txBody>
      </p:sp>
      <p:sp>
        <p:nvSpPr>
          <p:cNvPr name="TextBox 11" id="11"/>
          <p:cNvSpPr txBox="true"/>
          <p:nvPr/>
        </p:nvSpPr>
        <p:spPr>
          <a:xfrm rot="0">
            <a:off x="1028700" y="2639485"/>
            <a:ext cx="8115300" cy="1760220"/>
          </a:xfrm>
          <a:prstGeom prst="rect">
            <a:avLst/>
          </a:prstGeom>
        </p:spPr>
        <p:txBody>
          <a:bodyPr anchor="t" rtlCol="false" tIns="0" lIns="0" bIns="0" rIns="0">
            <a:spAutoFit/>
          </a:bodyPr>
          <a:lstStyle/>
          <a:p>
            <a:pPr algn="just">
              <a:lnSpc>
                <a:spcPts val="4199"/>
              </a:lnSpc>
            </a:pPr>
            <a:r>
              <a:rPr lang="en-US" sz="2999" spc="-8">
                <a:solidFill>
                  <a:srgbClr val="555658"/>
                </a:solidFill>
                <a:latin typeface="Canva Sans 3 Bold"/>
              </a:rPr>
              <a:t>Sequential Algorithms</a:t>
            </a:r>
            <a:r>
              <a:rPr lang="en-US" sz="2999" spc="-8">
                <a:solidFill>
                  <a:srgbClr val="555658"/>
                </a:solidFill>
                <a:latin typeface="Canva Sans 3"/>
              </a:rPr>
              <a:t>:</a:t>
            </a:r>
          </a:p>
          <a:p>
            <a:pPr algn="just">
              <a:lnSpc>
                <a:spcPts val="3359"/>
              </a:lnSpc>
            </a:pPr>
            <a:r>
              <a:rPr lang="en-US" sz="2399" spc="-7">
                <a:solidFill>
                  <a:srgbClr val="555658"/>
                </a:solidFill>
                <a:latin typeface="Canva Sans 3"/>
              </a:rPr>
              <a:t>Algorithms that have inherent sequential dependencies, where each step relies on the result of the previous step.</a:t>
            </a:r>
          </a:p>
        </p:txBody>
      </p:sp>
      <p:sp>
        <p:nvSpPr>
          <p:cNvPr name="TextBox 12" id="12"/>
          <p:cNvSpPr txBox="true"/>
          <p:nvPr/>
        </p:nvSpPr>
        <p:spPr>
          <a:xfrm rot="0">
            <a:off x="1038899" y="4732620"/>
            <a:ext cx="8125499" cy="1760220"/>
          </a:xfrm>
          <a:prstGeom prst="rect">
            <a:avLst/>
          </a:prstGeom>
        </p:spPr>
        <p:txBody>
          <a:bodyPr anchor="t" rtlCol="false" tIns="0" lIns="0" bIns="0" rIns="0">
            <a:spAutoFit/>
          </a:bodyPr>
          <a:lstStyle/>
          <a:p>
            <a:pPr algn="just">
              <a:lnSpc>
                <a:spcPts val="4199"/>
              </a:lnSpc>
            </a:pPr>
            <a:r>
              <a:rPr lang="en-US" sz="2999" spc="-8">
                <a:solidFill>
                  <a:srgbClr val="555658"/>
                </a:solidFill>
                <a:latin typeface="Canva Sans 3 Bold"/>
              </a:rPr>
              <a:t>Branch-Heavy Algorithms:</a:t>
            </a:r>
            <a:r>
              <a:rPr lang="en-US" sz="2999" spc="-8">
                <a:solidFill>
                  <a:srgbClr val="555658"/>
                </a:solidFill>
                <a:latin typeface="Canva Sans 3"/>
              </a:rPr>
              <a:t> </a:t>
            </a:r>
          </a:p>
          <a:p>
            <a:pPr algn="just">
              <a:lnSpc>
                <a:spcPts val="3359"/>
              </a:lnSpc>
            </a:pPr>
            <a:r>
              <a:rPr lang="en-US" sz="2399" spc="-7">
                <a:solidFill>
                  <a:srgbClr val="555658"/>
                </a:solidFill>
                <a:latin typeface="Canva Sans 3"/>
              </a:rPr>
              <a:t>Algorithms with a high degree of branching and conditional statements may not perform as well on GPUs. </a:t>
            </a:r>
          </a:p>
        </p:txBody>
      </p:sp>
      <p:sp>
        <p:nvSpPr>
          <p:cNvPr name="TextBox 13" id="13"/>
          <p:cNvSpPr txBox="true"/>
          <p:nvPr/>
        </p:nvSpPr>
        <p:spPr>
          <a:xfrm rot="0">
            <a:off x="1038899" y="6885903"/>
            <a:ext cx="8140228" cy="2179320"/>
          </a:xfrm>
          <a:prstGeom prst="rect">
            <a:avLst/>
          </a:prstGeom>
        </p:spPr>
        <p:txBody>
          <a:bodyPr anchor="t" rtlCol="false" tIns="0" lIns="0" bIns="0" rIns="0">
            <a:spAutoFit/>
          </a:bodyPr>
          <a:lstStyle/>
          <a:p>
            <a:pPr algn="just">
              <a:lnSpc>
                <a:spcPts val="4199"/>
              </a:lnSpc>
            </a:pPr>
            <a:r>
              <a:rPr lang="en-US" sz="2999" spc="-8">
                <a:solidFill>
                  <a:srgbClr val="555658"/>
                </a:solidFill>
                <a:latin typeface="Canva Sans 3 Bold"/>
              </a:rPr>
              <a:t>Memory-Bound Algorithms:</a:t>
            </a:r>
            <a:r>
              <a:rPr lang="en-US" sz="2999" spc="-8">
                <a:solidFill>
                  <a:srgbClr val="555658"/>
                </a:solidFill>
                <a:latin typeface="Canva Sans 3"/>
              </a:rPr>
              <a:t> </a:t>
            </a:r>
          </a:p>
          <a:p>
            <a:pPr algn="just">
              <a:lnSpc>
                <a:spcPts val="3359"/>
              </a:lnSpc>
            </a:pPr>
            <a:r>
              <a:rPr lang="en-US" sz="2399" spc="-7">
                <a:solidFill>
                  <a:srgbClr val="555658"/>
                </a:solidFill>
                <a:latin typeface="Canva Sans 3"/>
              </a:rPr>
              <a:t>Algorithms that heavily rely on memory access rather than computation or if the algorithm is limited by memory latency or has irregular memory access patterns.</a:t>
            </a:r>
            <a:r>
              <a:rPr lang="en-US" sz="2399" spc="-7">
                <a:solidFill>
                  <a:srgbClr val="555658"/>
                </a:solidFill>
                <a:latin typeface="Canva Sans 3"/>
              </a:rPr>
              <a:t>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7ED957"/>
        </a:solidFill>
      </p:bgPr>
    </p:bg>
    <p:spTree>
      <p:nvGrpSpPr>
        <p:cNvPr id="1" name=""/>
        <p:cNvGrpSpPr/>
        <p:nvPr/>
      </p:nvGrpSpPr>
      <p:grpSpPr>
        <a:xfrm>
          <a:off x="0" y="0"/>
          <a:ext cx="0" cy="0"/>
          <a:chOff x="0" y="0"/>
          <a:chExt cx="0" cy="0"/>
        </a:xfrm>
      </p:grpSpPr>
      <p:sp>
        <p:nvSpPr>
          <p:cNvPr name="Freeform 2" id="2"/>
          <p:cNvSpPr/>
          <p:nvPr/>
        </p:nvSpPr>
        <p:spPr>
          <a:xfrm flipH="false" flipV="false" rot="0">
            <a:off x="11586241" y="6483341"/>
            <a:ext cx="6701759" cy="6324024"/>
          </a:xfrm>
          <a:custGeom>
            <a:avLst/>
            <a:gdLst/>
            <a:ahLst/>
            <a:cxnLst/>
            <a:rect r="r" b="b" t="t" l="l"/>
            <a:pathLst>
              <a:path h="6324024" w="6701759">
                <a:moveTo>
                  <a:pt x="0" y="0"/>
                </a:moveTo>
                <a:lnTo>
                  <a:pt x="6701759" y="0"/>
                </a:lnTo>
                <a:lnTo>
                  <a:pt x="6701759"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03536" y="2452623"/>
            <a:ext cx="6701759" cy="6324024"/>
          </a:xfrm>
          <a:custGeom>
            <a:avLst/>
            <a:gdLst/>
            <a:ahLst/>
            <a:cxnLst/>
            <a:rect r="r" b="b" t="t" l="l"/>
            <a:pathLst>
              <a:path h="6324024" w="6701759">
                <a:moveTo>
                  <a:pt x="0" y="0"/>
                </a:moveTo>
                <a:lnTo>
                  <a:pt x="6701759" y="0"/>
                </a:lnTo>
                <a:lnTo>
                  <a:pt x="6701759"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675034" y="-1004499"/>
            <a:ext cx="3822414" cy="4066398"/>
          </a:xfrm>
          <a:custGeom>
            <a:avLst/>
            <a:gdLst/>
            <a:ahLst/>
            <a:cxnLst/>
            <a:rect r="r" b="b" t="t" l="l"/>
            <a:pathLst>
              <a:path h="4066398" w="3822414">
                <a:moveTo>
                  <a:pt x="0" y="0"/>
                </a:moveTo>
                <a:lnTo>
                  <a:pt x="3822413" y="0"/>
                </a:lnTo>
                <a:lnTo>
                  <a:pt x="3822413"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C1FF7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1703939" y="2668108"/>
            <a:ext cx="14935344" cy="1341120"/>
          </a:xfrm>
          <a:prstGeom prst="rect">
            <a:avLst/>
          </a:prstGeom>
        </p:spPr>
        <p:txBody>
          <a:bodyPr anchor="t" rtlCol="false" tIns="0" lIns="0" bIns="0" rIns="0">
            <a:spAutoFit/>
          </a:bodyPr>
          <a:lstStyle/>
          <a:p>
            <a:pPr algn="just">
              <a:lnSpc>
                <a:spcPts val="4199"/>
              </a:lnSpc>
            </a:pPr>
            <a:r>
              <a:rPr lang="en-US" sz="2999" spc="-8">
                <a:solidFill>
                  <a:srgbClr val="555658"/>
                </a:solidFill>
                <a:latin typeface="Canva Sans 3 Bold"/>
              </a:rPr>
              <a:t>Small Data Sizes:</a:t>
            </a:r>
            <a:r>
              <a:rPr lang="en-US" sz="2999" spc="-8">
                <a:solidFill>
                  <a:srgbClr val="555658"/>
                </a:solidFill>
                <a:latin typeface="Canva Sans 3"/>
              </a:rPr>
              <a:t>  </a:t>
            </a:r>
          </a:p>
          <a:p>
            <a:pPr algn="just">
              <a:lnSpc>
                <a:spcPts val="3359"/>
              </a:lnSpc>
            </a:pPr>
            <a:r>
              <a:rPr lang="en-US" sz="2399" spc="-7">
                <a:solidFill>
                  <a:srgbClr val="555658"/>
                </a:solidFill>
                <a:latin typeface="Canva Sans 3"/>
              </a:rPr>
              <a:t>If the dataset or problem size is small, the overhead of transferring data to and from the GPU can outweigh the performance gains. </a:t>
            </a:r>
          </a:p>
        </p:txBody>
      </p:sp>
      <p:sp>
        <p:nvSpPr>
          <p:cNvPr name="TextBox 9" id="9"/>
          <p:cNvSpPr txBox="true"/>
          <p:nvPr/>
        </p:nvSpPr>
        <p:spPr>
          <a:xfrm rot="0">
            <a:off x="1703939" y="4379595"/>
            <a:ext cx="14935344" cy="1742440"/>
          </a:xfrm>
          <a:prstGeom prst="rect">
            <a:avLst/>
          </a:prstGeom>
        </p:spPr>
        <p:txBody>
          <a:bodyPr anchor="t" rtlCol="false" tIns="0" lIns="0" bIns="0" rIns="0">
            <a:spAutoFit/>
          </a:bodyPr>
          <a:lstStyle/>
          <a:p>
            <a:pPr algn="just">
              <a:lnSpc>
                <a:spcPts val="4199"/>
              </a:lnSpc>
            </a:pPr>
            <a:r>
              <a:rPr lang="en-US" sz="2999" spc="-8">
                <a:solidFill>
                  <a:srgbClr val="555658"/>
                </a:solidFill>
                <a:latin typeface="Canva Sans 3 Bold"/>
              </a:rPr>
              <a:t>Latency-Sensitive Applications:</a:t>
            </a:r>
            <a:r>
              <a:rPr lang="en-US" sz="2999" spc="-8">
                <a:solidFill>
                  <a:srgbClr val="555658"/>
                </a:solidFill>
                <a:latin typeface="Canva Sans 3"/>
              </a:rPr>
              <a:t> </a:t>
            </a:r>
          </a:p>
          <a:p>
            <a:pPr algn="just">
              <a:lnSpc>
                <a:spcPts val="3359"/>
              </a:lnSpc>
            </a:pPr>
            <a:r>
              <a:rPr lang="en-US" sz="2399" spc="-7">
                <a:solidFill>
                  <a:srgbClr val="555658"/>
                </a:solidFill>
                <a:latin typeface="Canva Sans 3"/>
              </a:rPr>
              <a:t>Real-time or latency-sensitive applications that require quick responses to user input or events may be better suited for CPUs, </a:t>
            </a:r>
          </a:p>
          <a:p>
            <a:pPr algn="just">
              <a:lnSpc>
                <a:spcPts val="3219"/>
              </a:lnSpc>
            </a:pPr>
            <a:r>
              <a:rPr lang="en-US" sz="2299" spc="-6">
                <a:solidFill>
                  <a:srgbClr val="555658"/>
                </a:solidFill>
                <a:latin typeface="Canva Sans 3"/>
              </a:rPr>
              <a:t>      </a:t>
            </a:r>
          </a:p>
        </p:txBody>
      </p:sp>
      <p:sp>
        <p:nvSpPr>
          <p:cNvPr name="TextBox 10" id="10"/>
          <p:cNvSpPr txBox="true"/>
          <p:nvPr/>
        </p:nvSpPr>
        <p:spPr>
          <a:xfrm rot="0">
            <a:off x="1676328" y="6064876"/>
            <a:ext cx="14935344" cy="1341120"/>
          </a:xfrm>
          <a:prstGeom prst="rect">
            <a:avLst/>
          </a:prstGeom>
        </p:spPr>
        <p:txBody>
          <a:bodyPr anchor="t" rtlCol="false" tIns="0" lIns="0" bIns="0" rIns="0">
            <a:spAutoFit/>
          </a:bodyPr>
          <a:lstStyle/>
          <a:p>
            <a:pPr algn="just">
              <a:lnSpc>
                <a:spcPts val="4199"/>
              </a:lnSpc>
            </a:pPr>
            <a:r>
              <a:rPr lang="en-US" sz="2999" spc="-8">
                <a:solidFill>
                  <a:srgbClr val="555658"/>
                </a:solidFill>
                <a:latin typeface="Canva Sans 3 Bold"/>
              </a:rPr>
              <a:t>Serial Dependencies: </a:t>
            </a:r>
          </a:p>
          <a:p>
            <a:pPr algn="just">
              <a:lnSpc>
                <a:spcPts val="3359"/>
              </a:lnSpc>
            </a:pPr>
            <a:r>
              <a:rPr lang="en-US" sz="2399" spc="-7">
                <a:solidFill>
                  <a:srgbClr val="555658"/>
                </a:solidFill>
                <a:latin typeface="Canva Sans 3"/>
              </a:rPr>
              <a:t>where each iteration relies on the result of the previous iteration, may not be suitable for GPUs in all cases. </a:t>
            </a:r>
          </a:p>
        </p:txBody>
      </p:sp>
      <p:sp>
        <p:nvSpPr>
          <p:cNvPr name="TextBox 11" id="11"/>
          <p:cNvSpPr txBox="true"/>
          <p:nvPr/>
        </p:nvSpPr>
        <p:spPr>
          <a:xfrm rot="0">
            <a:off x="1676328" y="7567922"/>
            <a:ext cx="14935344" cy="1341120"/>
          </a:xfrm>
          <a:prstGeom prst="rect">
            <a:avLst/>
          </a:prstGeom>
        </p:spPr>
        <p:txBody>
          <a:bodyPr anchor="t" rtlCol="false" tIns="0" lIns="0" bIns="0" rIns="0">
            <a:spAutoFit/>
          </a:bodyPr>
          <a:lstStyle/>
          <a:p>
            <a:pPr algn="just">
              <a:lnSpc>
                <a:spcPts val="4199"/>
              </a:lnSpc>
              <a:spcBef>
                <a:spcPct val="0"/>
              </a:spcBef>
            </a:pPr>
            <a:r>
              <a:rPr lang="en-US" sz="2999">
                <a:solidFill>
                  <a:srgbClr val="555658"/>
                </a:solidFill>
                <a:latin typeface="Canva Sans 3 Bold"/>
              </a:rPr>
              <a:t>Algorithms with Irregular Workloads:</a:t>
            </a:r>
            <a:r>
              <a:rPr lang="en-US" sz="2999">
                <a:solidFill>
                  <a:srgbClr val="555658"/>
                </a:solidFill>
                <a:latin typeface="Canva Sans 3"/>
              </a:rPr>
              <a:t>  </a:t>
            </a:r>
          </a:p>
          <a:p>
            <a:pPr algn="just">
              <a:lnSpc>
                <a:spcPts val="3359"/>
              </a:lnSpc>
              <a:spcBef>
                <a:spcPct val="0"/>
              </a:spcBef>
            </a:pPr>
            <a:r>
              <a:rPr lang="en-US" sz="2399">
                <a:solidFill>
                  <a:srgbClr val="555658"/>
                </a:solidFill>
                <a:latin typeface="Canva Sans 3"/>
              </a:rPr>
              <a:t>where the amount of work performed by each processing unit or thread varies significantly. GPUs are most efficient when workloads are well-balanced among threads.</a:t>
            </a:r>
          </a:p>
        </p:txBody>
      </p:sp>
      <p:sp>
        <p:nvSpPr>
          <p:cNvPr name="TextBox 12" id="12"/>
          <p:cNvSpPr txBox="true"/>
          <p:nvPr/>
        </p:nvSpPr>
        <p:spPr>
          <a:xfrm rot="0">
            <a:off x="1703939" y="1344133"/>
            <a:ext cx="7775976" cy="1162050"/>
          </a:xfrm>
          <a:prstGeom prst="rect">
            <a:avLst/>
          </a:prstGeom>
        </p:spPr>
        <p:txBody>
          <a:bodyPr anchor="t" rtlCol="false" tIns="0" lIns="0" bIns="0" rIns="0">
            <a:spAutoFit/>
          </a:bodyPr>
          <a:lstStyle/>
          <a:p>
            <a:pPr>
              <a:lnSpc>
                <a:spcPts val="4320"/>
              </a:lnSpc>
            </a:pPr>
            <a:r>
              <a:rPr lang="en-US" sz="3600">
                <a:solidFill>
                  <a:srgbClr val="737373"/>
                </a:solidFill>
                <a:latin typeface="Copperplate Gothic 31 AB"/>
              </a:rPr>
              <a:t>ALGORITHMS AND CASES THAT ARE NOT</a:t>
            </a:r>
            <a:r>
              <a:rPr lang="en-US" sz="3600">
                <a:solidFill>
                  <a:srgbClr val="737373"/>
                </a:solidFill>
                <a:latin typeface="Copperplate Gothic 31 AB"/>
              </a:rPr>
              <a:t> FOR GPU</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4091312" y="1331475"/>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73569" y="-4039052"/>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531917" y="746311"/>
            <a:ext cx="13213072" cy="8791052"/>
            <a:chOff x="0" y="0"/>
            <a:chExt cx="3479986" cy="2315339"/>
          </a:xfrm>
        </p:grpSpPr>
        <p:sp>
          <p:nvSpPr>
            <p:cNvPr name="Freeform 5" id="5"/>
            <p:cNvSpPr/>
            <p:nvPr/>
          </p:nvSpPr>
          <p:spPr>
            <a:xfrm flipH="false" flipV="false" rot="0">
              <a:off x="0" y="0"/>
              <a:ext cx="3479986" cy="2315339"/>
            </a:xfrm>
            <a:custGeom>
              <a:avLst/>
              <a:gdLst/>
              <a:ahLst/>
              <a:cxnLst/>
              <a:rect r="r" b="b" t="t" l="l"/>
              <a:pathLst>
                <a:path h="2315339" w="3479986">
                  <a:moveTo>
                    <a:pt x="29882" y="0"/>
                  </a:moveTo>
                  <a:lnTo>
                    <a:pt x="3450104" y="0"/>
                  </a:lnTo>
                  <a:cubicBezTo>
                    <a:pt x="3466607" y="0"/>
                    <a:pt x="3479986" y="13379"/>
                    <a:pt x="3479986" y="29882"/>
                  </a:cubicBezTo>
                  <a:lnTo>
                    <a:pt x="3479986" y="2285457"/>
                  </a:lnTo>
                  <a:cubicBezTo>
                    <a:pt x="3479986" y="2301960"/>
                    <a:pt x="3466607" y="2315339"/>
                    <a:pt x="3450104" y="2315339"/>
                  </a:cubicBezTo>
                  <a:lnTo>
                    <a:pt x="29882" y="2315339"/>
                  </a:lnTo>
                  <a:cubicBezTo>
                    <a:pt x="13379" y="2315339"/>
                    <a:pt x="0" y="2301960"/>
                    <a:pt x="0" y="2285457"/>
                  </a:cubicBezTo>
                  <a:lnTo>
                    <a:pt x="0" y="29882"/>
                  </a:lnTo>
                  <a:cubicBezTo>
                    <a:pt x="0" y="13379"/>
                    <a:pt x="13379" y="0"/>
                    <a:pt x="29882" y="0"/>
                  </a:cubicBezTo>
                  <a:close/>
                </a:path>
              </a:pathLst>
            </a:custGeom>
            <a:solidFill>
              <a:srgbClr val="FFFFFF"/>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8393153" y="1522337"/>
            <a:ext cx="8866147" cy="7239000"/>
          </a:xfrm>
          <a:prstGeom prst="rect">
            <a:avLst/>
          </a:prstGeom>
        </p:spPr>
        <p:txBody>
          <a:bodyPr anchor="t" rtlCol="false" tIns="0" lIns="0" bIns="0" rIns="0">
            <a:spAutoFit/>
          </a:bodyPr>
          <a:lstStyle/>
          <a:p>
            <a:pPr algn="just">
              <a:lnSpc>
                <a:spcPts val="3600"/>
              </a:lnSpc>
            </a:pPr>
            <a:r>
              <a:rPr lang="en-US" sz="3000" spc="-9">
                <a:solidFill>
                  <a:srgbClr val="000000"/>
                </a:solidFill>
                <a:latin typeface="Canva Sans 3 Bold"/>
              </a:rPr>
              <a:t>Parallelism:</a:t>
            </a:r>
          </a:p>
          <a:p>
            <a:pPr algn="just">
              <a:lnSpc>
                <a:spcPts val="3119"/>
              </a:lnSpc>
            </a:pPr>
            <a:r>
              <a:rPr lang="en-US" sz="2599" spc="-7">
                <a:solidFill>
                  <a:srgbClr val="000000"/>
                </a:solidFill>
                <a:latin typeface="Canva Sans 3"/>
              </a:rPr>
              <a:t>Identify opportunities for parallelism in your algorithm and structure your computations accordingly. Break down the problem into smaller independent tasks.</a:t>
            </a:r>
          </a:p>
          <a:p>
            <a:pPr algn="just">
              <a:lnSpc>
                <a:spcPts val="2999"/>
              </a:lnSpc>
            </a:pPr>
          </a:p>
          <a:p>
            <a:pPr algn="just">
              <a:lnSpc>
                <a:spcPts val="3600"/>
              </a:lnSpc>
            </a:pPr>
            <a:r>
              <a:rPr lang="en-US" sz="3000" spc="-9">
                <a:solidFill>
                  <a:srgbClr val="000000"/>
                </a:solidFill>
                <a:latin typeface="Canva Sans 3 Bold"/>
              </a:rPr>
              <a:t>Memory access patterns:</a:t>
            </a:r>
            <a:r>
              <a:rPr lang="en-US" sz="3000" spc="-9">
                <a:solidFill>
                  <a:srgbClr val="000000"/>
                </a:solidFill>
                <a:latin typeface="Canva Sans 3"/>
              </a:rPr>
              <a:t> </a:t>
            </a:r>
          </a:p>
          <a:p>
            <a:pPr algn="just">
              <a:lnSpc>
                <a:spcPts val="3119"/>
              </a:lnSpc>
            </a:pPr>
            <a:r>
              <a:rPr lang="en-US" sz="2599" spc="-7">
                <a:solidFill>
                  <a:srgbClr val="000000"/>
                </a:solidFill>
                <a:latin typeface="Canva Sans 3"/>
              </a:rPr>
              <a:t>Adjacent threads should access adjacent memory locations. Avoid irregular or scattered memory access patterns that can lead to memory bank conflicts.</a:t>
            </a:r>
          </a:p>
          <a:p>
            <a:pPr algn="just">
              <a:lnSpc>
                <a:spcPts val="2999"/>
              </a:lnSpc>
            </a:pPr>
          </a:p>
          <a:p>
            <a:pPr algn="just">
              <a:lnSpc>
                <a:spcPts val="3600"/>
              </a:lnSpc>
            </a:pPr>
            <a:r>
              <a:rPr lang="en-US" sz="3000">
                <a:solidFill>
                  <a:srgbClr val="000000"/>
                </a:solidFill>
                <a:latin typeface="Canva Sans 3 Bold"/>
              </a:rPr>
              <a:t>Thread divergence:</a:t>
            </a:r>
            <a:r>
              <a:rPr lang="en-US" sz="3000">
                <a:solidFill>
                  <a:srgbClr val="000000"/>
                </a:solidFill>
                <a:latin typeface="Canva Sans 3"/>
              </a:rPr>
              <a:t> </a:t>
            </a:r>
          </a:p>
          <a:p>
            <a:pPr algn="just">
              <a:lnSpc>
                <a:spcPts val="3119"/>
              </a:lnSpc>
            </a:pPr>
            <a:r>
              <a:rPr lang="en-US" sz="2599">
                <a:solidFill>
                  <a:srgbClr val="000000"/>
                </a:solidFill>
                <a:latin typeface="Canva Sans 3"/>
              </a:rPr>
              <a:t>Ensure that threads within a block follow the same execution path as much as possible to avoid performance penalties due to branching.</a:t>
            </a:r>
          </a:p>
          <a:p>
            <a:pPr algn="just">
              <a:lnSpc>
                <a:spcPts val="2999"/>
              </a:lnSpc>
            </a:pPr>
          </a:p>
          <a:p>
            <a:pPr algn="just">
              <a:lnSpc>
                <a:spcPts val="3600"/>
              </a:lnSpc>
            </a:pPr>
            <a:r>
              <a:rPr lang="en-US" sz="3000" spc="-9">
                <a:solidFill>
                  <a:srgbClr val="000000"/>
                </a:solidFill>
                <a:latin typeface="Canva Sans 3 Bold"/>
              </a:rPr>
              <a:t>Memory hierarchy: </a:t>
            </a:r>
          </a:p>
          <a:p>
            <a:pPr algn="just">
              <a:lnSpc>
                <a:spcPts val="3119"/>
              </a:lnSpc>
            </a:pPr>
            <a:r>
              <a:rPr lang="en-US" sz="2599" spc="-7">
                <a:solidFill>
                  <a:srgbClr val="000000"/>
                </a:solidFill>
                <a:latin typeface="Canva Sans 3"/>
              </a:rPr>
              <a:t>  Exploit data reuse by storing frequently accessed data in shared memory or registers.</a:t>
            </a:r>
          </a:p>
        </p:txBody>
      </p:sp>
      <p:grpSp>
        <p:nvGrpSpPr>
          <p:cNvPr name="Group 8" id="8"/>
          <p:cNvGrpSpPr/>
          <p:nvPr/>
        </p:nvGrpSpPr>
        <p:grpSpPr>
          <a:xfrm rot="0">
            <a:off x="336716" y="0"/>
            <a:ext cx="7814345" cy="10287000"/>
            <a:chOff x="0" y="0"/>
            <a:chExt cx="2058099" cy="2709333"/>
          </a:xfrm>
        </p:grpSpPr>
        <p:sp>
          <p:nvSpPr>
            <p:cNvPr name="Freeform 9" id="9"/>
            <p:cNvSpPr/>
            <p:nvPr/>
          </p:nvSpPr>
          <p:spPr>
            <a:xfrm flipH="false" flipV="false" rot="0">
              <a:off x="0" y="0"/>
              <a:ext cx="2058099" cy="2709333"/>
            </a:xfrm>
            <a:custGeom>
              <a:avLst/>
              <a:gdLst/>
              <a:ahLst/>
              <a:cxnLst/>
              <a:rect r="r" b="b" t="t" l="l"/>
              <a:pathLst>
                <a:path h="2709333" w="2058099">
                  <a:moveTo>
                    <a:pt x="0" y="0"/>
                  </a:moveTo>
                  <a:lnTo>
                    <a:pt x="2058099" y="0"/>
                  </a:lnTo>
                  <a:lnTo>
                    <a:pt x="2058099" y="2709333"/>
                  </a:lnTo>
                  <a:lnTo>
                    <a:pt x="0" y="2709333"/>
                  </a:lnTo>
                  <a:close/>
                </a:path>
              </a:pathLst>
            </a:custGeom>
            <a:solidFill>
              <a:srgbClr val="00BF63"/>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698200" y="838200"/>
            <a:ext cx="7364453" cy="2232661"/>
          </a:xfrm>
          <a:prstGeom prst="rect">
            <a:avLst/>
          </a:prstGeom>
        </p:spPr>
        <p:txBody>
          <a:bodyPr anchor="t" rtlCol="false" tIns="0" lIns="0" bIns="0" rIns="0">
            <a:spAutoFit/>
          </a:bodyPr>
          <a:lstStyle/>
          <a:p>
            <a:pPr algn="just">
              <a:lnSpc>
                <a:spcPts val="6859"/>
              </a:lnSpc>
            </a:pPr>
            <a:r>
              <a:rPr lang="en-US" sz="4899" spc="-14">
                <a:solidFill>
                  <a:srgbClr val="F6F6F6"/>
                </a:solidFill>
                <a:latin typeface="Copperplate Gothic 31 AB"/>
              </a:rPr>
              <a:t>Optimal algorithm design for GPU</a:t>
            </a:r>
          </a:p>
          <a:p>
            <a:pPr algn="just">
              <a:lnSpc>
                <a:spcPts val="3219"/>
              </a:lnSpc>
            </a:pPr>
            <a:r>
              <a:rPr lang="en-US" sz="2299">
                <a:solidFill>
                  <a:srgbClr val="F6F6F6"/>
                </a:solidFill>
                <a:latin typeface="Canva Sans 3"/>
              </a:rPr>
              <a:t> </a:t>
            </a:r>
            <a:r>
              <a:rPr lang="en-US" sz="2299">
                <a:solidFill>
                  <a:srgbClr val="F6F6F6"/>
                </a:solidFill>
                <a:latin typeface="Canva Sans 3"/>
              </a:rPr>
              <a:t>.</a:t>
            </a:r>
          </a:p>
        </p:txBody>
      </p:sp>
      <p:sp>
        <p:nvSpPr>
          <p:cNvPr name="Freeform 12" id="12"/>
          <p:cNvSpPr/>
          <p:nvPr/>
        </p:nvSpPr>
        <p:spPr>
          <a:xfrm flipH="false" flipV="false" rot="0">
            <a:off x="698200" y="2833851"/>
            <a:ext cx="7160319" cy="6424449"/>
          </a:xfrm>
          <a:custGeom>
            <a:avLst/>
            <a:gdLst/>
            <a:ahLst/>
            <a:cxnLst/>
            <a:rect r="r" b="b" t="t" l="l"/>
            <a:pathLst>
              <a:path h="6424449" w="7160319">
                <a:moveTo>
                  <a:pt x="0" y="0"/>
                </a:moveTo>
                <a:lnTo>
                  <a:pt x="7160319" y="0"/>
                </a:lnTo>
                <a:lnTo>
                  <a:pt x="7160319" y="6424449"/>
                </a:lnTo>
                <a:lnTo>
                  <a:pt x="0" y="6424449"/>
                </a:lnTo>
                <a:lnTo>
                  <a:pt x="0" y="0"/>
                </a:lnTo>
                <a:close/>
              </a:path>
            </a:pathLst>
          </a:custGeom>
          <a:blipFill>
            <a:blip r:embed="rId6"/>
            <a:stretch>
              <a:fillRect l="0" t="0" r="-59507"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6684643" y="2046971"/>
            <a:ext cx="15228862" cy="15228862"/>
          </a:xfrm>
          <a:custGeom>
            <a:avLst/>
            <a:gdLst/>
            <a:ahLst/>
            <a:cxnLst/>
            <a:rect r="r" b="b" t="t" l="l"/>
            <a:pathLst>
              <a:path h="15228862" w="15228862">
                <a:moveTo>
                  <a:pt x="0" y="0"/>
                </a:moveTo>
                <a:lnTo>
                  <a:pt x="15228863" y="0"/>
                </a:lnTo>
                <a:lnTo>
                  <a:pt x="15228863" y="15228863"/>
                </a:lnTo>
                <a:lnTo>
                  <a:pt x="0" y="15228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585731" y="-4023381"/>
            <a:ext cx="15228862" cy="15228862"/>
          </a:xfrm>
          <a:custGeom>
            <a:avLst/>
            <a:gdLst/>
            <a:ahLst/>
            <a:cxnLst/>
            <a:rect r="r" b="b" t="t" l="l"/>
            <a:pathLst>
              <a:path h="15228862" w="15228862">
                <a:moveTo>
                  <a:pt x="0" y="0"/>
                </a:moveTo>
                <a:lnTo>
                  <a:pt x="15228862" y="0"/>
                </a:lnTo>
                <a:lnTo>
                  <a:pt x="15228862" y="15228862"/>
                </a:lnTo>
                <a:lnTo>
                  <a:pt x="0" y="152288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31526" y="737606"/>
            <a:ext cx="14501681" cy="8923797"/>
            <a:chOff x="0" y="0"/>
            <a:chExt cx="3819373" cy="2350300"/>
          </a:xfrm>
        </p:grpSpPr>
        <p:sp>
          <p:nvSpPr>
            <p:cNvPr name="Freeform 5" id="5"/>
            <p:cNvSpPr/>
            <p:nvPr/>
          </p:nvSpPr>
          <p:spPr>
            <a:xfrm flipH="false" flipV="false" rot="0">
              <a:off x="0" y="0"/>
              <a:ext cx="3819373" cy="2350300"/>
            </a:xfrm>
            <a:custGeom>
              <a:avLst/>
              <a:gdLst/>
              <a:ahLst/>
              <a:cxnLst/>
              <a:rect r="r" b="b" t="t" l="l"/>
              <a:pathLst>
                <a:path h="2350300" w="3819373">
                  <a:moveTo>
                    <a:pt x="27227" y="0"/>
                  </a:moveTo>
                  <a:lnTo>
                    <a:pt x="3792146" y="0"/>
                  </a:lnTo>
                  <a:cubicBezTo>
                    <a:pt x="3807183" y="0"/>
                    <a:pt x="3819373" y="12190"/>
                    <a:pt x="3819373" y="27227"/>
                  </a:cubicBezTo>
                  <a:lnTo>
                    <a:pt x="3819373" y="2323073"/>
                  </a:lnTo>
                  <a:cubicBezTo>
                    <a:pt x="3819373" y="2330294"/>
                    <a:pt x="3816504" y="2337220"/>
                    <a:pt x="3811398" y="2342326"/>
                  </a:cubicBezTo>
                  <a:cubicBezTo>
                    <a:pt x="3806292" y="2347432"/>
                    <a:pt x="3799367" y="2350300"/>
                    <a:pt x="3792146" y="2350300"/>
                  </a:cubicBezTo>
                  <a:lnTo>
                    <a:pt x="27227" y="2350300"/>
                  </a:lnTo>
                  <a:cubicBezTo>
                    <a:pt x="12190" y="2350300"/>
                    <a:pt x="0" y="2338110"/>
                    <a:pt x="0" y="2323073"/>
                  </a:cubicBezTo>
                  <a:lnTo>
                    <a:pt x="0" y="27227"/>
                  </a:lnTo>
                  <a:cubicBezTo>
                    <a:pt x="0" y="12190"/>
                    <a:pt x="12190" y="0"/>
                    <a:pt x="27227" y="0"/>
                  </a:cubicBezTo>
                  <a:close/>
                </a:path>
              </a:pathLst>
            </a:custGeom>
            <a:solidFill>
              <a:srgbClr val="FFFFFF"/>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444449" y="1286891"/>
            <a:ext cx="11372636" cy="7971409"/>
          </a:xfrm>
          <a:prstGeom prst="rect">
            <a:avLst/>
          </a:prstGeom>
        </p:spPr>
        <p:txBody>
          <a:bodyPr anchor="t" rtlCol="false" tIns="0" lIns="0" bIns="0" rIns="0">
            <a:spAutoFit/>
          </a:bodyPr>
          <a:lstStyle/>
          <a:p>
            <a:pPr algn="just">
              <a:lnSpc>
                <a:spcPts val="3929"/>
              </a:lnSpc>
            </a:pPr>
            <a:r>
              <a:rPr lang="en-US" sz="2999" spc="-8">
                <a:solidFill>
                  <a:srgbClr val="000000"/>
                </a:solidFill>
                <a:latin typeface="Canva Sans 3 Bold"/>
              </a:rPr>
              <a:t>Optimizations</a:t>
            </a:r>
            <a:r>
              <a:rPr lang="en-US" sz="2999" spc="-8">
                <a:solidFill>
                  <a:srgbClr val="000000"/>
                </a:solidFill>
                <a:latin typeface="Canva Sans 3"/>
              </a:rPr>
              <a:t>: </a:t>
            </a:r>
          </a:p>
          <a:p>
            <a:pPr algn="just">
              <a:lnSpc>
                <a:spcPts val="3405"/>
              </a:lnSpc>
            </a:pPr>
            <a:r>
              <a:rPr lang="en-US" sz="2599" spc="-7">
                <a:solidFill>
                  <a:srgbClr val="000000"/>
                </a:solidFill>
                <a:latin typeface="Canva Sans 3"/>
              </a:rPr>
              <a:t>Adapt your algorithm to leverage GPU-specific features. Consider GPU-specific libraries (e.g., cuBLAS for linear algebra) </a:t>
            </a:r>
          </a:p>
          <a:p>
            <a:pPr algn="just">
              <a:lnSpc>
                <a:spcPts val="3405"/>
              </a:lnSpc>
            </a:pPr>
          </a:p>
          <a:p>
            <a:pPr algn="just">
              <a:lnSpc>
                <a:spcPts val="3929"/>
              </a:lnSpc>
            </a:pPr>
            <a:r>
              <a:rPr lang="en-US" sz="2999" spc="-8">
                <a:solidFill>
                  <a:srgbClr val="000000"/>
                </a:solidFill>
                <a:latin typeface="Canva Sans 3 Bold"/>
              </a:rPr>
              <a:t>Load balancing:</a:t>
            </a:r>
            <a:r>
              <a:rPr lang="en-US" sz="2999" spc="-8">
                <a:solidFill>
                  <a:srgbClr val="000000"/>
                </a:solidFill>
                <a:latin typeface="Canva Sans 3"/>
              </a:rPr>
              <a:t> </a:t>
            </a:r>
          </a:p>
          <a:p>
            <a:pPr algn="just">
              <a:lnSpc>
                <a:spcPts val="3405"/>
              </a:lnSpc>
            </a:pPr>
            <a:r>
              <a:rPr lang="en-US" sz="2599" spc="-7">
                <a:solidFill>
                  <a:srgbClr val="000000"/>
                </a:solidFill>
                <a:latin typeface="Canva Sans 3"/>
              </a:rPr>
              <a:t> Combine multiple kernels into a single kernel if they operate on the same data to reduce kernel launch overhead and improve overall efficiency.</a:t>
            </a:r>
          </a:p>
          <a:p>
            <a:pPr algn="just">
              <a:lnSpc>
                <a:spcPts val="3405"/>
              </a:lnSpc>
            </a:pPr>
          </a:p>
          <a:p>
            <a:pPr algn="just">
              <a:lnSpc>
                <a:spcPts val="3929"/>
              </a:lnSpc>
            </a:pPr>
            <a:r>
              <a:rPr lang="en-US" sz="2999" spc="-8">
                <a:solidFill>
                  <a:srgbClr val="000000"/>
                </a:solidFill>
                <a:latin typeface="Canva Sans 3 Bold"/>
              </a:rPr>
              <a:t>Asynchronous operations:</a:t>
            </a:r>
            <a:r>
              <a:rPr lang="en-US" sz="2999" spc="-8">
                <a:solidFill>
                  <a:srgbClr val="000000"/>
                </a:solidFill>
                <a:latin typeface="Canva Sans 3"/>
              </a:rPr>
              <a:t> </a:t>
            </a:r>
          </a:p>
          <a:p>
            <a:pPr algn="just">
              <a:lnSpc>
                <a:spcPts val="3405"/>
              </a:lnSpc>
            </a:pPr>
            <a:r>
              <a:rPr lang="en-US" sz="2599" spc="-7">
                <a:solidFill>
                  <a:srgbClr val="000000"/>
                </a:solidFill>
                <a:latin typeface="Canva Sans 3"/>
              </a:rPr>
              <a:t>Exploit asynchronous execution by overlapping data transfers and computations. Utilize streams and events to overlap communication with the CPU and GPU computations.</a:t>
            </a:r>
          </a:p>
          <a:p>
            <a:pPr algn="just">
              <a:lnSpc>
                <a:spcPts val="3405"/>
              </a:lnSpc>
            </a:pPr>
          </a:p>
          <a:p>
            <a:pPr algn="just">
              <a:lnSpc>
                <a:spcPts val="3929"/>
              </a:lnSpc>
            </a:pPr>
            <a:r>
              <a:rPr lang="en-US" sz="2999" spc="-8">
                <a:solidFill>
                  <a:srgbClr val="000000"/>
                </a:solidFill>
                <a:latin typeface="Canva Sans 3 Bold"/>
              </a:rPr>
              <a:t>Profiling and optimization:</a:t>
            </a:r>
            <a:r>
              <a:rPr lang="en-US" sz="2999" spc="-8">
                <a:solidFill>
                  <a:srgbClr val="000000"/>
                </a:solidFill>
                <a:latin typeface="Canva Sans 3"/>
              </a:rPr>
              <a:t> </a:t>
            </a:r>
          </a:p>
          <a:p>
            <a:pPr algn="just">
              <a:lnSpc>
                <a:spcPts val="3405"/>
              </a:lnSpc>
            </a:pPr>
            <a:r>
              <a:rPr lang="en-US" sz="2599" spc="-7">
                <a:solidFill>
                  <a:srgbClr val="000000"/>
                </a:solidFill>
                <a:latin typeface="Canva Sans 3"/>
              </a:rPr>
              <a:t> Identify bottlenecks, analyze memory access patterns, and iteratively optimize your code based on the analysis results.</a:t>
            </a:r>
          </a:p>
          <a:p>
            <a:pPr algn="just">
              <a:lnSpc>
                <a:spcPts val="3405"/>
              </a:lnSpc>
            </a:pPr>
          </a:p>
        </p:txBody>
      </p:sp>
      <p:grpSp>
        <p:nvGrpSpPr>
          <p:cNvPr name="Group 8" id="8"/>
          <p:cNvGrpSpPr/>
          <p:nvPr/>
        </p:nvGrpSpPr>
        <p:grpSpPr>
          <a:xfrm rot="0">
            <a:off x="13222519" y="32505"/>
            <a:ext cx="3703048" cy="10287000"/>
            <a:chOff x="0" y="0"/>
            <a:chExt cx="975288" cy="2709333"/>
          </a:xfrm>
        </p:grpSpPr>
        <p:sp>
          <p:nvSpPr>
            <p:cNvPr name="Freeform 9" id="9"/>
            <p:cNvSpPr/>
            <p:nvPr/>
          </p:nvSpPr>
          <p:spPr>
            <a:xfrm flipH="false" flipV="false" rot="0">
              <a:off x="0" y="0"/>
              <a:ext cx="975288" cy="2709333"/>
            </a:xfrm>
            <a:custGeom>
              <a:avLst/>
              <a:gdLst/>
              <a:ahLst/>
              <a:cxnLst/>
              <a:rect r="r" b="b" t="t" l="l"/>
              <a:pathLst>
                <a:path h="2709333" w="975288">
                  <a:moveTo>
                    <a:pt x="0" y="0"/>
                  </a:moveTo>
                  <a:lnTo>
                    <a:pt x="975288" y="0"/>
                  </a:lnTo>
                  <a:lnTo>
                    <a:pt x="975288" y="2709333"/>
                  </a:lnTo>
                  <a:lnTo>
                    <a:pt x="0" y="2709333"/>
                  </a:lnTo>
                  <a:close/>
                </a:path>
              </a:pathLst>
            </a:custGeom>
            <a:solidFill>
              <a:srgbClr val="00BF63"/>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13576163" y="571231"/>
            <a:ext cx="2995759" cy="2808605"/>
          </a:xfrm>
          <a:prstGeom prst="rect">
            <a:avLst/>
          </a:prstGeom>
        </p:spPr>
        <p:txBody>
          <a:bodyPr anchor="t" rtlCol="false" tIns="0" lIns="0" bIns="0" rIns="0">
            <a:spAutoFit/>
          </a:bodyPr>
          <a:lstStyle/>
          <a:p>
            <a:pPr algn="just">
              <a:lnSpc>
                <a:spcPts val="5040"/>
              </a:lnSpc>
            </a:pPr>
            <a:r>
              <a:rPr lang="en-US" sz="3600" spc="-10">
                <a:solidFill>
                  <a:srgbClr val="F6F6F6"/>
                </a:solidFill>
                <a:latin typeface="Copperplate Gothic 31 AB"/>
              </a:rPr>
              <a:t>Optimal algorithm design for GPU</a:t>
            </a:r>
          </a:p>
          <a:p>
            <a:pPr algn="just">
              <a:lnSpc>
                <a:spcPts val="1400"/>
              </a:lnSpc>
            </a:pPr>
            <a:r>
              <a:rPr lang="en-US" sz="1000">
                <a:solidFill>
                  <a:srgbClr val="F6F6F6"/>
                </a:solidFill>
                <a:latin typeface="Canva Sans 3"/>
              </a:rPr>
              <a:t> </a:t>
            </a:r>
            <a:r>
              <a:rPr lang="en-US" sz="1000">
                <a:solidFill>
                  <a:srgbClr val="F6F6F6"/>
                </a:solidFill>
                <a:latin typeface="Canva Sans 3"/>
              </a:rPr>
              <a: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942" r="0" b="29807"/>
          <a:stretch>
            <a:fillRect/>
          </a:stretch>
        </p:blipFill>
        <p:spPr>
          <a:xfrm flipH="false" flipV="false">
            <a:off x="0" y="0"/>
            <a:ext cx="18288000" cy="10287000"/>
          </a:xfrm>
          <a:prstGeom prst="rect">
            <a:avLst/>
          </a:prstGeom>
        </p:spPr>
      </p:pic>
      <p:grpSp>
        <p:nvGrpSpPr>
          <p:cNvPr name="Group 3" id="3"/>
          <p:cNvGrpSpPr/>
          <p:nvPr/>
        </p:nvGrpSpPr>
        <p:grpSpPr>
          <a:xfrm rot="0">
            <a:off x="413128" y="418698"/>
            <a:ext cx="17461745" cy="9449604"/>
            <a:chOff x="0" y="0"/>
            <a:chExt cx="5906812" cy="3196533"/>
          </a:xfrm>
        </p:grpSpPr>
        <p:sp>
          <p:nvSpPr>
            <p:cNvPr name="Freeform 4" id="4"/>
            <p:cNvSpPr/>
            <p:nvPr/>
          </p:nvSpPr>
          <p:spPr>
            <a:xfrm flipH="false" flipV="false" rot="0">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0051CB">
                <a:alpha val="2745"/>
              </a:srgbClr>
            </a:solidFill>
          </p:spPr>
        </p:sp>
      </p:grpSp>
      <p:sp>
        <p:nvSpPr>
          <p:cNvPr name="Freeform 5" id="5"/>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489500" y="3101128"/>
            <a:ext cx="11309001" cy="3557195"/>
          </a:xfrm>
          <a:custGeom>
            <a:avLst/>
            <a:gdLst/>
            <a:ahLst/>
            <a:cxnLst/>
            <a:rect r="r" b="b" t="t" l="l"/>
            <a:pathLst>
              <a:path h="3557195" w="11309001">
                <a:moveTo>
                  <a:pt x="0" y="0"/>
                </a:moveTo>
                <a:lnTo>
                  <a:pt x="11309000" y="0"/>
                </a:lnTo>
                <a:lnTo>
                  <a:pt x="11309000" y="3557195"/>
                </a:lnTo>
                <a:lnTo>
                  <a:pt x="0" y="35571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489500" y="3681482"/>
            <a:ext cx="11309001" cy="2139312"/>
          </a:xfrm>
          <a:prstGeom prst="rect">
            <a:avLst/>
          </a:prstGeom>
        </p:spPr>
        <p:txBody>
          <a:bodyPr anchor="t" rtlCol="false" tIns="0" lIns="0" bIns="0" rIns="0">
            <a:spAutoFit/>
          </a:bodyPr>
          <a:lstStyle/>
          <a:p>
            <a:pPr algn="ctr">
              <a:lnSpc>
                <a:spcPts val="17308"/>
              </a:lnSpc>
              <a:spcBef>
                <a:spcPct val="0"/>
              </a:spcBef>
            </a:pPr>
            <a:r>
              <a:rPr lang="en-US" sz="12363">
                <a:solidFill>
                  <a:srgbClr val="FFFFFF"/>
                </a:solidFill>
                <a:latin typeface="Inter Bold"/>
              </a:rPr>
              <a:t>THANK YOU</a:t>
            </a:r>
          </a:p>
        </p:txBody>
      </p:sp>
      <p:sp>
        <p:nvSpPr>
          <p:cNvPr name="Freeform 9" id="9"/>
          <p:cNvSpPr/>
          <p:nvPr/>
        </p:nvSpPr>
        <p:spPr>
          <a:xfrm flipH="false" flipV="false" rot="0">
            <a:off x="1972515" y="3072622"/>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5681442" y="3072622"/>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9290340">
            <a:off x="-2674053" y="106348"/>
            <a:ext cx="22289846" cy="8064871"/>
          </a:xfrm>
          <a:custGeom>
            <a:avLst/>
            <a:gdLst/>
            <a:ahLst/>
            <a:cxnLst/>
            <a:rect r="r" b="b" t="t" l="l"/>
            <a:pathLst>
              <a:path h="8064871" w="22289846">
                <a:moveTo>
                  <a:pt x="0" y="8064872"/>
                </a:moveTo>
                <a:lnTo>
                  <a:pt x="22289846" y="8064872"/>
                </a:lnTo>
                <a:lnTo>
                  <a:pt x="22289846" y="0"/>
                </a:lnTo>
                <a:lnTo>
                  <a:pt x="0" y="0"/>
                </a:lnTo>
                <a:lnTo>
                  <a:pt x="0" y="806487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144593">
            <a:off x="-2915627" y="-2079350"/>
            <a:ext cx="17617704" cy="17617704"/>
          </a:xfrm>
          <a:custGeom>
            <a:avLst/>
            <a:gdLst/>
            <a:ahLst/>
            <a:cxnLst/>
            <a:rect r="r" b="b" t="t" l="l"/>
            <a:pathLst>
              <a:path h="17617704" w="17617704">
                <a:moveTo>
                  <a:pt x="0" y="0"/>
                </a:moveTo>
                <a:lnTo>
                  <a:pt x="17617703" y="0"/>
                </a:lnTo>
                <a:lnTo>
                  <a:pt x="17617703" y="17617704"/>
                </a:lnTo>
                <a:lnTo>
                  <a:pt x="0" y="17617704"/>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765149">
            <a:off x="-4085924" y="-2536383"/>
            <a:ext cx="4906190" cy="8474665"/>
            <a:chOff x="0" y="0"/>
            <a:chExt cx="1777294" cy="3069993"/>
          </a:xfrm>
        </p:grpSpPr>
        <p:sp>
          <p:nvSpPr>
            <p:cNvPr name="Freeform 5" id="5"/>
            <p:cNvSpPr/>
            <p:nvPr/>
          </p:nvSpPr>
          <p:spPr>
            <a:xfrm flipH="false" flipV="false" rot="0">
              <a:off x="0" y="0"/>
              <a:ext cx="1777294" cy="3069993"/>
            </a:xfrm>
            <a:custGeom>
              <a:avLst/>
              <a:gdLst/>
              <a:ahLst/>
              <a:cxnLst/>
              <a:rect r="r" b="b" t="t" l="l"/>
              <a:pathLst>
                <a:path h="3069993" w="1777294">
                  <a:moveTo>
                    <a:pt x="0" y="0"/>
                  </a:moveTo>
                  <a:lnTo>
                    <a:pt x="1777294" y="0"/>
                  </a:lnTo>
                  <a:lnTo>
                    <a:pt x="1777294" y="3069993"/>
                  </a:lnTo>
                  <a:lnTo>
                    <a:pt x="0" y="3069993"/>
                  </a:lnTo>
                  <a:close/>
                </a:path>
              </a:pathLst>
            </a:custGeom>
            <a:solidFill>
              <a:srgbClr val="7ED957"/>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7" id="7"/>
          <p:cNvGrpSpPr/>
          <p:nvPr/>
        </p:nvGrpSpPr>
        <p:grpSpPr>
          <a:xfrm rot="484692">
            <a:off x="-3318157" y="-2911397"/>
            <a:ext cx="3846286" cy="7320197"/>
            <a:chOff x="0" y="0"/>
            <a:chExt cx="1393338" cy="2651781"/>
          </a:xfrm>
        </p:grpSpPr>
        <p:sp>
          <p:nvSpPr>
            <p:cNvPr name="Freeform 8" id="8"/>
            <p:cNvSpPr/>
            <p:nvPr/>
          </p:nvSpPr>
          <p:spPr>
            <a:xfrm flipH="false" flipV="false" rot="0">
              <a:off x="0" y="0"/>
              <a:ext cx="1393338" cy="2651781"/>
            </a:xfrm>
            <a:custGeom>
              <a:avLst/>
              <a:gdLst/>
              <a:ahLst/>
              <a:cxnLst/>
              <a:rect r="r" b="b" t="t" l="l"/>
              <a:pathLst>
                <a:path h="2651781" w="1393338">
                  <a:moveTo>
                    <a:pt x="0" y="0"/>
                  </a:moveTo>
                  <a:lnTo>
                    <a:pt x="1393338" y="0"/>
                  </a:lnTo>
                  <a:lnTo>
                    <a:pt x="1393338" y="2651781"/>
                  </a:lnTo>
                  <a:lnTo>
                    <a:pt x="0" y="2651781"/>
                  </a:lnTo>
                  <a:close/>
                </a:path>
              </a:pathLst>
            </a:custGeom>
            <a:solidFill>
              <a:srgbClr val="E4E4E4">
                <a:alpha val="87843"/>
              </a:srgbClr>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10" id="10"/>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1028700" y="1684597"/>
            <a:ext cx="16230600" cy="7573703"/>
            <a:chOff x="0" y="0"/>
            <a:chExt cx="4274726" cy="1994720"/>
          </a:xfrm>
        </p:grpSpPr>
        <p:sp>
          <p:nvSpPr>
            <p:cNvPr name="Freeform 13" id="13"/>
            <p:cNvSpPr/>
            <p:nvPr/>
          </p:nvSpPr>
          <p:spPr>
            <a:xfrm flipH="false" flipV="false" rot="0">
              <a:off x="0" y="0"/>
              <a:ext cx="4274726" cy="1994720"/>
            </a:xfrm>
            <a:custGeom>
              <a:avLst/>
              <a:gdLst/>
              <a:ahLst/>
              <a:cxnLst/>
              <a:rect r="r" b="b" t="t" l="l"/>
              <a:pathLst>
                <a:path h="1994720" w="4274726">
                  <a:moveTo>
                    <a:pt x="0" y="0"/>
                  </a:moveTo>
                  <a:lnTo>
                    <a:pt x="4274726" y="0"/>
                  </a:lnTo>
                  <a:lnTo>
                    <a:pt x="4274726" y="1994720"/>
                  </a:lnTo>
                  <a:lnTo>
                    <a:pt x="0" y="1994720"/>
                  </a:lnTo>
                  <a:close/>
                </a:path>
              </a:pathLst>
            </a:custGeom>
            <a:solidFill>
              <a:srgbClr val="E4E4E4"/>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5" id="15"/>
          <p:cNvGrpSpPr>
            <a:grpSpLocks noChangeAspect="true"/>
          </p:cNvGrpSpPr>
          <p:nvPr/>
        </p:nvGrpSpPr>
        <p:grpSpPr>
          <a:xfrm rot="0">
            <a:off x="10143331" y="1890601"/>
            <a:ext cx="6505825" cy="6505799"/>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24999" t="0" r="-24999" b="0"/>
              </a:stretch>
            </a:blipFill>
          </p:spPr>
        </p:sp>
      </p:grpSp>
      <p:sp>
        <p:nvSpPr>
          <p:cNvPr name="TextBox 17" id="17"/>
          <p:cNvSpPr txBox="true"/>
          <p:nvPr/>
        </p:nvSpPr>
        <p:spPr>
          <a:xfrm rot="0">
            <a:off x="2032831" y="2673253"/>
            <a:ext cx="6050743" cy="1873252"/>
          </a:xfrm>
          <a:prstGeom prst="rect">
            <a:avLst/>
          </a:prstGeom>
        </p:spPr>
        <p:txBody>
          <a:bodyPr anchor="t" rtlCol="false" tIns="0" lIns="0" bIns="0" rIns="0">
            <a:spAutoFit/>
          </a:bodyPr>
          <a:lstStyle/>
          <a:p>
            <a:pPr algn="just">
              <a:lnSpc>
                <a:spcPts val="6999"/>
              </a:lnSpc>
            </a:pPr>
            <a:r>
              <a:rPr lang="en-US" sz="4999">
                <a:solidFill>
                  <a:srgbClr val="00BF63"/>
                </a:solidFill>
                <a:latin typeface="Agrandir Wide Bold"/>
              </a:rPr>
              <a:t>What is Parallel Programming?</a:t>
            </a:r>
          </a:p>
        </p:txBody>
      </p:sp>
      <p:sp>
        <p:nvSpPr>
          <p:cNvPr name="TextBox 18" id="18"/>
          <p:cNvSpPr txBox="true"/>
          <p:nvPr/>
        </p:nvSpPr>
        <p:spPr>
          <a:xfrm rot="0">
            <a:off x="1797821" y="4936686"/>
            <a:ext cx="7729235" cy="2389505"/>
          </a:xfrm>
          <a:prstGeom prst="rect">
            <a:avLst/>
          </a:prstGeom>
        </p:spPr>
        <p:txBody>
          <a:bodyPr anchor="t" rtlCol="false" tIns="0" lIns="0" bIns="0" rIns="0">
            <a:spAutoFit/>
          </a:bodyPr>
          <a:lstStyle/>
          <a:p>
            <a:pPr algn="just">
              <a:lnSpc>
                <a:spcPts val="3219"/>
              </a:lnSpc>
            </a:pPr>
            <a:r>
              <a:rPr lang="en-US" sz="2299">
                <a:solidFill>
                  <a:srgbClr val="000000"/>
                </a:solidFill>
                <a:latin typeface="Canva Sans 1"/>
              </a:rPr>
              <a:t>      Dividing a large task into smaller sub-tasks that can be processed simultaneously by multiple processors. This allows for faster processing times and increased efficiency, which is especially important in today's computing landscape where data sets are becoming larger and more complex.</a:t>
            </a:r>
          </a:p>
        </p:txBody>
      </p:sp>
      <p:grpSp>
        <p:nvGrpSpPr>
          <p:cNvPr name="Group 19" id="19"/>
          <p:cNvGrpSpPr/>
          <p:nvPr/>
        </p:nvGrpSpPr>
        <p:grpSpPr>
          <a:xfrm rot="765149">
            <a:off x="17022775" y="4968185"/>
            <a:ext cx="6748162" cy="11656380"/>
            <a:chOff x="0" y="0"/>
            <a:chExt cx="1777294" cy="3069993"/>
          </a:xfrm>
        </p:grpSpPr>
        <p:sp>
          <p:nvSpPr>
            <p:cNvPr name="Freeform 20" id="20"/>
            <p:cNvSpPr/>
            <p:nvPr/>
          </p:nvSpPr>
          <p:spPr>
            <a:xfrm flipH="false" flipV="false" rot="0">
              <a:off x="0" y="0"/>
              <a:ext cx="1777294" cy="3069993"/>
            </a:xfrm>
            <a:custGeom>
              <a:avLst/>
              <a:gdLst/>
              <a:ahLst/>
              <a:cxnLst/>
              <a:rect r="r" b="b" t="t" l="l"/>
              <a:pathLst>
                <a:path h="3069993" w="1777294">
                  <a:moveTo>
                    <a:pt x="0" y="0"/>
                  </a:moveTo>
                  <a:lnTo>
                    <a:pt x="1777294" y="0"/>
                  </a:lnTo>
                  <a:lnTo>
                    <a:pt x="1777294" y="3069993"/>
                  </a:lnTo>
                  <a:lnTo>
                    <a:pt x="0" y="3069993"/>
                  </a:lnTo>
                  <a:close/>
                </a:path>
              </a:pathLst>
            </a:custGeom>
            <a:solidFill>
              <a:srgbClr val="7ED957"/>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22" id="22"/>
          <p:cNvGrpSpPr/>
          <p:nvPr/>
        </p:nvGrpSpPr>
        <p:grpSpPr>
          <a:xfrm rot="484692">
            <a:off x="17627604" y="4688914"/>
            <a:ext cx="5290329" cy="10068480"/>
            <a:chOff x="0" y="0"/>
            <a:chExt cx="1393338" cy="2651781"/>
          </a:xfrm>
        </p:grpSpPr>
        <p:sp>
          <p:nvSpPr>
            <p:cNvPr name="Freeform 23" id="23"/>
            <p:cNvSpPr/>
            <p:nvPr/>
          </p:nvSpPr>
          <p:spPr>
            <a:xfrm flipH="false" flipV="false" rot="0">
              <a:off x="0" y="0"/>
              <a:ext cx="1393338" cy="2651781"/>
            </a:xfrm>
            <a:custGeom>
              <a:avLst/>
              <a:gdLst/>
              <a:ahLst/>
              <a:cxnLst/>
              <a:rect r="r" b="b" t="t" l="l"/>
              <a:pathLst>
                <a:path h="2651781" w="1393338">
                  <a:moveTo>
                    <a:pt x="0" y="0"/>
                  </a:moveTo>
                  <a:lnTo>
                    <a:pt x="1393338" y="0"/>
                  </a:lnTo>
                  <a:lnTo>
                    <a:pt x="1393338" y="2651781"/>
                  </a:lnTo>
                  <a:lnTo>
                    <a:pt x="0" y="2651781"/>
                  </a:lnTo>
                  <a:close/>
                </a:path>
              </a:pathLst>
            </a:custGeom>
            <a:solidFill>
              <a:srgbClr val="E4E4E4">
                <a:alpha val="87843"/>
              </a:srgbClr>
            </a:solidFill>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3478701" y="-2915739"/>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30754" y="0"/>
            <a:ext cx="9144000" cy="10279067"/>
            <a:chOff x="0" y="0"/>
            <a:chExt cx="2408296" cy="2707244"/>
          </a:xfrm>
        </p:grpSpPr>
        <p:sp>
          <p:nvSpPr>
            <p:cNvPr name="Freeform 4" id="4"/>
            <p:cNvSpPr/>
            <p:nvPr/>
          </p:nvSpPr>
          <p:spPr>
            <a:xfrm flipH="false" flipV="false" rot="0">
              <a:off x="0" y="0"/>
              <a:ext cx="2408296" cy="2707244"/>
            </a:xfrm>
            <a:custGeom>
              <a:avLst/>
              <a:gdLst/>
              <a:ahLst/>
              <a:cxnLst/>
              <a:rect r="r" b="b" t="t" l="l"/>
              <a:pathLst>
                <a:path h="2707244" w="2408296">
                  <a:moveTo>
                    <a:pt x="0" y="0"/>
                  </a:moveTo>
                  <a:lnTo>
                    <a:pt x="2408296" y="0"/>
                  </a:lnTo>
                  <a:lnTo>
                    <a:pt x="2408296" y="2707244"/>
                  </a:lnTo>
                  <a:lnTo>
                    <a:pt x="0" y="2707244"/>
                  </a:lnTo>
                  <a:close/>
                </a:path>
              </a:pathLst>
            </a:custGeom>
            <a:solidFill>
              <a:srgbClr val="13A959"/>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50488" y="1945014"/>
            <a:ext cx="6769993" cy="7313286"/>
            <a:chOff x="0" y="0"/>
            <a:chExt cx="1783044" cy="1926133"/>
          </a:xfrm>
        </p:grpSpPr>
        <p:sp>
          <p:nvSpPr>
            <p:cNvPr name="Freeform 7" id="7"/>
            <p:cNvSpPr/>
            <p:nvPr/>
          </p:nvSpPr>
          <p:spPr>
            <a:xfrm flipH="false" flipV="false" rot="0">
              <a:off x="0" y="0"/>
              <a:ext cx="1783043" cy="1926133"/>
            </a:xfrm>
            <a:custGeom>
              <a:avLst/>
              <a:gdLst/>
              <a:ahLst/>
              <a:cxnLst/>
              <a:rect r="r" b="b" t="t" l="l"/>
              <a:pathLst>
                <a:path h="1926133" w="1783043">
                  <a:moveTo>
                    <a:pt x="0" y="0"/>
                  </a:moveTo>
                  <a:lnTo>
                    <a:pt x="1783043" y="0"/>
                  </a:lnTo>
                  <a:lnTo>
                    <a:pt x="1783043" y="1926133"/>
                  </a:lnTo>
                  <a:lnTo>
                    <a:pt x="0" y="1926133"/>
                  </a:lnTo>
                  <a:close/>
                </a:path>
              </a:pathLst>
            </a:custGeom>
            <a:solidFill>
              <a:srgbClr val="F4F2F2"/>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9" id="9"/>
          <p:cNvSpPr/>
          <p:nvPr/>
        </p:nvSpPr>
        <p:spPr>
          <a:xfrm flipH="false" flipV="false" rot="0">
            <a:off x="736110" y="1898453"/>
            <a:ext cx="6598750" cy="7264836"/>
          </a:xfrm>
          <a:custGeom>
            <a:avLst/>
            <a:gdLst/>
            <a:ahLst/>
            <a:cxnLst/>
            <a:rect r="r" b="b" t="t" l="l"/>
            <a:pathLst>
              <a:path h="7264836" w="6598750">
                <a:moveTo>
                  <a:pt x="0" y="0"/>
                </a:moveTo>
                <a:lnTo>
                  <a:pt x="6598749" y="0"/>
                </a:lnTo>
                <a:lnTo>
                  <a:pt x="6598749" y="7264836"/>
                </a:lnTo>
                <a:lnTo>
                  <a:pt x="0" y="7264836"/>
                </a:lnTo>
                <a:lnTo>
                  <a:pt x="0" y="0"/>
                </a:lnTo>
                <a:close/>
              </a:path>
            </a:pathLst>
          </a:custGeom>
          <a:blipFill>
            <a:blip r:embed="rId4"/>
            <a:stretch>
              <a:fillRect l="-9064" t="0" r="-34873" b="0"/>
            </a:stretch>
          </a:blipFill>
        </p:spPr>
      </p:sp>
      <p:grpSp>
        <p:nvGrpSpPr>
          <p:cNvPr name="Group 10" id="10"/>
          <p:cNvGrpSpPr/>
          <p:nvPr/>
        </p:nvGrpSpPr>
        <p:grpSpPr>
          <a:xfrm rot="0">
            <a:off x="4569693" y="514130"/>
            <a:ext cx="9148614" cy="1029140"/>
            <a:chOff x="0" y="0"/>
            <a:chExt cx="2409512" cy="271049"/>
          </a:xfrm>
        </p:grpSpPr>
        <p:sp>
          <p:nvSpPr>
            <p:cNvPr name="Freeform 11" id="11"/>
            <p:cNvSpPr/>
            <p:nvPr/>
          </p:nvSpPr>
          <p:spPr>
            <a:xfrm flipH="false" flipV="false" rot="0">
              <a:off x="0" y="0"/>
              <a:ext cx="2409511" cy="271049"/>
            </a:xfrm>
            <a:custGeom>
              <a:avLst/>
              <a:gdLst/>
              <a:ahLst/>
              <a:cxnLst/>
              <a:rect r="r" b="b" t="t" l="l"/>
              <a:pathLst>
                <a:path h="271049" w="2409511">
                  <a:moveTo>
                    <a:pt x="0" y="0"/>
                  </a:moveTo>
                  <a:lnTo>
                    <a:pt x="2409511" y="0"/>
                  </a:lnTo>
                  <a:lnTo>
                    <a:pt x="2409511" y="271049"/>
                  </a:lnTo>
                  <a:lnTo>
                    <a:pt x="0" y="271049"/>
                  </a:lnTo>
                  <a:close/>
                </a:path>
              </a:pathLst>
            </a:custGeom>
            <a:solidFill>
              <a:srgbClr val="7ED957"/>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13" id="13"/>
          <p:cNvSpPr txBox="true"/>
          <p:nvPr/>
        </p:nvSpPr>
        <p:spPr>
          <a:xfrm rot="0">
            <a:off x="4862458" y="552456"/>
            <a:ext cx="8563083" cy="819139"/>
          </a:xfrm>
          <a:prstGeom prst="rect">
            <a:avLst/>
          </a:prstGeom>
        </p:spPr>
        <p:txBody>
          <a:bodyPr anchor="t" rtlCol="false" tIns="0" lIns="0" bIns="0" rIns="0">
            <a:spAutoFit/>
          </a:bodyPr>
          <a:lstStyle/>
          <a:p>
            <a:pPr>
              <a:lnSpc>
                <a:spcPts val="6300"/>
              </a:lnSpc>
            </a:pPr>
            <a:r>
              <a:rPr lang="en-US" sz="4500">
                <a:solidFill>
                  <a:srgbClr val="FFFFFF"/>
                </a:solidFill>
                <a:latin typeface="Poppins Semi-Bold"/>
              </a:rPr>
              <a:t>Parallel Programming in CPU</a:t>
            </a:r>
          </a:p>
        </p:txBody>
      </p:sp>
      <p:sp>
        <p:nvSpPr>
          <p:cNvPr name="TextBox 14" id="14"/>
          <p:cNvSpPr txBox="true"/>
          <p:nvPr/>
        </p:nvSpPr>
        <p:spPr>
          <a:xfrm rot="0">
            <a:off x="8032123" y="2072961"/>
            <a:ext cx="9227177" cy="6990716"/>
          </a:xfrm>
          <a:prstGeom prst="rect">
            <a:avLst/>
          </a:prstGeom>
        </p:spPr>
        <p:txBody>
          <a:bodyPr anchor="t" rtlCol="false" tIns="0" lIns="0" bIns="0" rIns="0">
            <a:spAutoFit/>
          </a:bodyPr>
          <a:lstStyle/>
          <a:p>
            <a:pPr algn="just">
              <a:lnSpc>
                <a:spcPts val="4059"/>
              </a:lnSpc>
              <a:spcBef>
                <a:spcPct val="0"/>
              </a:spcBef>
            </a:pPr>
            <a:r>
              <a:rPr lang="en-US" sz="2899">
                <a:solidFill>
                  <a:srgbClr val="047D43"/>
                </a:solidFill>
                <a:latin typeface="Helios"/>
              </a:rPr>
              <a:t>Multithreading</a:t>
            </a:r>
          </a:p>
          <a:p>
            <a:pPr algn="just">
              <a:lnSpc>
                <a:spcPts val="3359"/>
              </a:lnSpc>
              <a:spcBef>
                <a:spcPct val="0"/>
              </a:spcBef>
            </a:pPr>
            <a:r>
              <a:rPr lang="en-US" sz="2399">
                <a:solidFill>
                  <a:srgbClr val="000000"/>
                </a:solidFill>
                <a:latin typeface="Helios"/>
              </a:rPr>
              <a:t> is a common technique where a program is divided into multiple threads, each representing a separate sequence of instructions. These threads can be executed simultaneously on different CPU cores. </a:t>
            </a:r>
          </a:p>
          <a:p>
            <a:pPr algn="just">
              <a:lnSpc>
                <a:spcPts val="3359"/>
              </a:lnSpc>
              <a:spcBef>
                <a:spcPct val="0"/>
              </a:spcBef>
            </a:pPr>
          </a:p>
          <a:p>
            <a:pPr algn="just">
              <a:lnSpc>
                <a:spcPts val="4059"/>
              </a:lnSpc>
              <a:spcBef>
                <a:spcPct val="0"/>
              </a:spcBef>
            </a:pPr>
            <a:r>
              <a:rPr lang="en-US" sz="2899">
                <a:solidFill>
                  <a:srgbClr val="047D43"/>
                </a:solidFill>
                <a:latin typeface="Helios"/>
              </a:rPr>
              <a:t>Task Parallelism</a:t>
            </a:r>
          </a:p>
          <a:p>
            <a:pPr algn="just">
              <a:lnSpc>
                <a:spcPts val="3359"/>
              </a:lnSpc>
              <a:spcBef>
                <a:spcPct val="0"/>
              </a:spcBef>
            </a:pPr>
            <a:r>
              <a:rPr lang="en-US" sz="2399">
                <a:solidFill>
                  <a:srgbClr val="000000"/>
                </a:solidFill>
                <a:latin typeface="Helios"/>
              </a:rPr>
              <a:t>focuses on dividing a program into smaller tasks that can be executed independently. Each task represents a distinct unit of work that can be executed on different CPU cores.</a:t>
            </a:r>
          </a:p>
          <a:p>
            <a:pPr algn="just">
              <a:lnSpc>
                <a:spcPts val="3359"/>
              </a:lnSpc>
              <a:spcBef>
                <a:spcPct val="0"/>
              </a:spcBef>
            </a:pPr>
          </a:p>
          <a:p>
            <a:pPr algn="just">
              <a:lnSpc>
                <a:spcPts val="4059"/>
              </a:lnSpc>
              <a:spcBef>
                <a:spcPct val="0"/>
              </a:spcBef>
            </a:pPr>
            <a:r>
              <a:rPr lang="en-US" sz="2899">
                <a:solidFill>
                  <a:srgbClr val="047D43"/>
                </a:solidFill>
                <a:latin typeface="Helios"/>
              </a:rPr>
              <a:t>Parallel Algorithms</a:t>
            </a:r>
          </a:p>
          <a:p>
            <a:pPr algn="just">
              <a:lnSpc>
                <a:spcPts val="3359"/>
              </a:lnSpc>
              <a:spcBef>
                <a:spcPct val="0"/>
              </a:spcBef>
            </a:pPr>
            <a:r>
              <a:rPr lang="en-US" sz="2399">
                <a:solidFill>
                  <a:srgbClr val="000000"/>
                </a:solidFill>
                <a:latin typeface="Helios"/>
              </a:rPr>
              <a:t>Certain algorithms are inherently parallelizable, meaning they can be efficiently executed in parallel on CPUs. These algorithms leverage the ability to perform computations on different data elements or segments simultaneously.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2763227" y="-1926950"/>
            <a:ext cx="17617704" cy="17617704"/>
          </a:xfrm>
          <a:custGeom>
            <a:avLst/>
            <a:gdLst/>
            <a:ahLst/>
            <a:cxnLst/>
            <a:rect r="r" b="b" t="t" l="l"/>
            <a:pathLst>
              <a:path h="17617704" w="17617704">
                <a:moveTo>
                  <a:pt x="0" y="0"/>
                </a:moveTo>
                <a:lnTo>
                  <a:pt x="17617703" y="0"/>
                </a:lnTo>
                <a:lnTo>
                  <a:pt x="17617703"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765149">
            <a:off x="-3933524" y="-2383983"/>
            <a:ext cx="4906190" cy="8474665"/>
            <a:chOff x="0" y="0"/>
            <a:chExt cx="1777294" cy="3069993"/>
          </a:xfrm>
        </p:grpSpPr>
        <p:sp>
          <p:nvSpPr>
            <p:cNvPr name="Freeform 4" id="4"/>
            <p:cNvSpPr/>
            <p:nvPr/>
          </p:nvSpPr>
          <p:spPr>
            <a:xfrm flipH="false" flipV="false" rot="0">
              <a:off x="0" y="0"/>
              <a:ext cx="1777294" cy="3069993"/>
            </a:xfrm>
            <a:custGeom>
              <a:avLst/>
              <a:gdLst/>
              <a:ahLst/>
              <a:cxnLst/>
              <a:rect r="r" b="b" t="t" l="l"/>
              <a:pathLst>
                <a:path h="3069993" w="1777294">
                  <a:moveTo>
                    <a:pt x="0" y="0"/>
                  </a:moveTo>
                  <a:lnTo>
                    <a:pt x="1777294" y="0"/>
                  </a:lnTo>
                  <a:lnTo>
                    <a:pt x="1777294" y="3069993"/>
                  </a:lnTo>
                  <a:lnTo>
                    <a:pt x="0" y="3069993"/>
                  </a:lnTo>
                  <a:close/>
                </a:path>
              </a:pathLst>
            </a:custGeom>
            <a:solidFill>
              <a:srgbClr val="7ED957"/>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484692">
            <a:off x="-3312837" y="-2410627"/>
            <a:ext cx="3846286" cy="7320197"/>
            <a:chOff x="0" y="0"/>
            <a:chExt cx="1393338" cy="2651781"/>
          </a:xfrm>
        </p:grpSpPr>
        <p:sp>
          <p:nvSpPr>
            <p:cNvPr name="Freeform 7" id="7"/>
            <p:cNvSpPr/>
            <p:nvPr/>
          </p:nvSpPr>
          <p:spPr>
            <a:xfrm flipH="false" flipV="false" rot="0">
              <a:off x="0" y="0"/>
              <a:ext cx="1393338" cy="2651781"/>
            </a:xfrm>
            <a:custGeom>
              <a:avLst/>
              <a:gdLst/>
              <a:ahLst/>
              <a:cxnLst/>
              <a:rect r="r" b="b" t="t" l="l"/>
              <a:pathLst>
                <a:path h="2651781" w="1393338">
                  <a:moveTo>
                    <a:pt x="0" y="0"/>
                  </a:moveTo>
                  <a:lnTo>
                    <a:pt x="1393338" y="0"/>
                  </a:lnTo>
                  <a:lnTo>
                    <a:pt x="1393338" y="2651781"/>
                  </a:lnTo>
                  <a:lnTo>
                    <a:pt x="0" y="2651781"/>
                  </a:lnTo>
                  <a:close/>
                </a:path>
              </a:pathLst>
            </a:custGeom>
            <a:solidFill>
              <a:srgbClr val="E4E4E4">
                <a:alpha val="87843"/>
              </a:srgbClr>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9" id="9"/>
          <p:cNvSpPr/>
          <p:nvPr/>
        </p:nvSpPr>
        <p:spPr>
          <a:xfrm flipH="false" flipV="true" rot="9290340">
            <a:off x="-2674053" y="106348"/>
            <a:ext cx="22289846" cy="8064871"/>
          </a:xfrm>
          <a:custGeom>
            <a:avLst/>
            <a:gdLst/>
            <a:ahLst/>
            <a:cxnLst/>
            <a:rect r="r" b="b" t="t" l="l"/>
            <a:pathLst>
              <a:path h="8064871" w="22289846">
                <a:moveTo>
                  <a:pt x="0" y="8064872"/>
                </a:moveTo>
                <a:lnTo>
                  <a:pt x="22289846" y="8064872"/>
                </a:lnTo>
                <a:lnTo>
                  <a:pt x="22289846" y="0"/>
                </a:lnTo>
                <a:lnTo>
                  <a:pt x="0" y="0"/>
                </a:lnTo>
                <a:lnTo>
                  <a:pt x="0" y="806487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6144593">
            <a:off x="967826" y="1049369"/>
            <a:ext cx="17617704" cy="17617704"/>
          </a:xfrm>
          <a:custGeom>
            <a:avLst/>
            <a:gdLst/>
            <a:ahLst/>
            <a:cxnLst/>
            <a:rect r="r" b="b" t="t" l="l"/>
            <a:pathLst>
              <a:path h="17617704" w="17617704">
                <a:moveTo>
                  <a:pt x="0" y="0"/>
                </a:moveTo>
                <a:lnTo>
                  <a:pt x="17617703" y="0"/>
                </a:lnTo>
                <a:lnTo>
                  <a:pt x="17617703"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1028700" y="1543270"/>
            <a:ext cx="16230600" cy="8314951"/>
            <a:chOff x="0" y="0"/>
            <a:chExt cx="4274726" cy="2189946"/>
          </a:xfrm>
        </p:grpSpPr>
        <p:sp>
          <p:nvSpPr>
            <p:cNvPr name="Freeform 12" id="12"/>
            <p:cNvSpPr/>
            <p:nvPr/>
          </p:nvSpPr>
          <p:spPr>
            <a:xfrm flipH="false" flipV="false" rot="0">
              <a:off x="0" y="0"/>
              <a:ext cx="4274726" cy="2189946"/>
            </a:xfrm>
            <a:custGeom>
              <a:avLst/>
              <a:gdLst/>
              <a:ahLst/>
              <a:cxnLst/>
              <a:rect r="r" b="b" t="t" l="l"/>
              <a:pathLst>
                <a:path h="2189946" w="4274726">
                  <a:moveTo>
                    <a:pt x="0" y="0"/>
                  </a:moveTo>
                  <a:lnTo>
                    <a:pt x="4274726" y="0"/>
                  </a:lnTo>
                  <a:lnTo>
                    <a:pt x="4274726" y="2189946"/>
                  </a:lnTo>
                  <a:lnTo>
                    <a:pt x="0" y="2189946"/>
                  </a:lnTo>
                  <a:close/>
                </a:path>
              </a:pathLst>
            </a:custGeom>
            <a:solidFill>
              <a:srgbClr val="E4E4E4"/>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14" id="14"/>
          <p:cNvSpPr txBox="true"/>
          <p:nvPr/>
        </p:nvSpPr>
        <p:spPr>
          <a:xfrm rot="0">
            <a:off x="1316583" y="1533745"/>
            <a:ext cx="15654834" cy="8096250"/>
          </a:xfrm>
          <a:prstGeom prst="rect">
            <a:avLst/>
          </a:prstGeom>
        </p:spPr>
        <p:txBody>
          <a:bodyPr anchor="t" rtlCol="false" tIns="0" lIns="0" bIns="0" rIns="0">
            <a:spAutoFit/>
          </a:bodyPr>
          <a:lstStyle/>
          <a:p>
            <a:pPr algn="just">
              <a:lnSpc>
                <a:spcPts val="3599"/>
              </a:lnSpc>
            </a:pPr>
            <a:r>
              <a:rPr lang="en-US" sz="2999">
                <a:solidFill>
                  <a:srgbClr val="047D43"/>
                </a:solidFill>
                <a:latin typeface="Helios Bold"/>
              </a:rPr>
              <a:t>Set up the development environment;</a:t>
            </a:r>
          </a:p>
          <a:p>
            <a:pPr algn="just">
              <a:lnSpc>
                <a:spcPts val="3119"/>
              </a:lnSpc>
            </a:pPr>
            <a:r>
              <a:rPr lang="en-US" sz="2599">
                <a:solidFill>
                  <a:srgbClr val="000000"/>
                </a:solidFill>
                <a:latin typeface="Helios"/>
              </a:rPr>
              <a:t>Install the necessary GPU drivers, SDK. CUDA is specific to NVIDIA GPUs, while OpenCL is more vendor-neutral and supports a wider range of GPU architectures.</a:t>
            </a:r>
          </a:p>
          <a:p>
            <a:pPr algn="just">
              <a:lnSpc>
                <a:spcPts val="2879"/>
              </a:lnSpc>
            </a:pPr>
          </a:p>
          <a:p>
            <a:pPr algn="just">
              <a:lnSpc>
                <a:spcPts val="3599"/>
              </a:lnSpc>
            </a:pPr>
            <a:r>
              <a:rPr lang="en-US" sz="2999">
                <a:solidFill>
                  <a:srgbClr val="047D43"/>
                </a:solidFill>
                <a:latin typeface="Helios Bold"/>
              </a:rPr>
              <a:t>Allocate and transfer data</a:t>
            </a:r>
          </a:p>
          <a:p>
            <a:pPr algn="just">
              <a:lnSpc>
                <a:spcPts val="3119"/>
              </a:lnSpc>
            </a:pPr>
            <a:r>
              <a:rPr lang="en-US" sz="2599">
                <a:solidFill>
                  <a:srgbClr val="000000"/>
                </a:solidFill>
                <a:latin typeface="Helios"/>
              </a:rPr>
              <a:t>Transfer data from the CPU's memory to the GPU's memory using data transfer APIs provided by the GPU framework. </a:t>
            </a:r>
          </a:p>
          <a:p>
            <a:pPr algn="just">
              <a:lnSpc>
                <a:spcPts val="2879"/>
              </a:lnSpc>
            </a:pPr>
          </a:p>
          <a:p>
            <a:pPr algn="just">
              <a:lnSpc>
                <a:spcPts val="3599"/>
              </a:lnSpc>
            </a:pPr>
            <a:r>
              <a:rPr lang="en-US" sz="2999">
                <a:solidFill>
                  <a:srgbClr val="047D43"/>
                </a:solidFill>
                <a:latin typeface="Helios Bold"/>
              </a:rPr>
              <a:t>Write GPU kernels</a:t>
            </a:r>
          </a:p>
          <a:p>
            <a:pPr algn="just">
              <a:lnSpc>
                <a:spcPts val="3119"/>
              </a:lnSpc>
            </a:pPr>
            <a:r>
              <a:rPr lang="en-US" sz="2599">
                <a:solidFill>
                  <a:srgbClr val="000000"/>
                </a:solidFill>
                <a:latin typeface="Helios"/>
              </a:rPr>
              <a:t>Kernels are functions or procedures written in CUDA or OpenCL that perform the actual computations on the GPU. Kernels are executed in parallel by multiple threads.</a:t>
            </a:r>
          </a:p>
          <a:p>
            <a:pPr algn="just">
              <a:lnSpc>
                <a:spcPts val="2879"/>
              </a:lnSpc>
            </a:pPr>
          </a:p>
          <a:p>
            <a:pPr algn="just">
              <a:lnSpc>
                <a:spcPts val="3599"/>
              </a:lnSpc>
            </a:pPr>
            <a:r>
              <a:rPr lang="en-US" sz="2999">
                <a:solidFill>
                  <a:srgbClr val="047D43"/>
                </a:solidFill>
                <a:latin typeface="Helios Bold"/>
              </a:rPr>
              <a:t>Launch GPU kernels </a:t>
            </a:r>
          </a:p>
          <a:p>
            <a:pPr algn="just">
              <a:lnSpc>
                <a:spcPts val="3119"/>
              </a:lnSpc>
            </a:pPr>
            <a:r>
              <a:rPr lang="en-US" sz="2599">
                <a:solidFill>
                  <a:srgbClr val="000000"/>
                </a:solidFill>
                <a:latin typeface="Helios"/>
              </a:rPr>
              <a:t>Invoke GPU kernels from the CPU code, specifying the number of threads or work items to execute. </a:t>
            </a:r>
          </a:p>
          <a:p>
            <a:pPr algn="just">
              <a:lnSpc>
                <a:spcPts val="2879"/>
              </a:lnSpc>
            </a:pPr>
          </a:p>
          <a:p>
            <a:pPr algn="just">
              <a:lnSpc>
                <a:spcPts val="3599"/>
              </a:lnSpc>
            </a:pPr>
            <a:r>
              <a:rPr lang="en-US" sz="2999">
                <a:solidFill>
                  <a:srgbClr val="047D43"/>
                </a:solidFill>
                <a:latin typeface="Helios Bold"/>
              </a:rPr>
              <a:t>Synchronize and retrieve results</a:t>
            </a:r>
          </a:p>
          <a:p>
            <a:pPr algn="just">
              <a:lnSpc>
                <a:spcPts val="3119"/>
              </a:lnSpc>
            </a:pPr>
            <a:r>
              <a:rPr lang="en-US" sz="2599">
                <a:solidFill>
                  <a:srgbClr val="000000"/>
                </a:solidFill>
                <a:latin typeface="Helios"/>
              </a:rPr>
              <a:t>Synchronize GPU execution to ensure all GPU kernels have been completed. </a:t>
            </a:r>
          </a:p>
          <a:p>
            <a:pPr algn="just">
              <a:lnSpc>
                <a:spcPts val="2879"/>
              </a:lnSpc>
            </a:pPr>
          </a:p>
          <a:p>
            <a:pPr algn="just">
              <a:lnSpc>
                <a:spcPts val="3599"/>
              </a:lnSpc>
            </a:pPr>
            <a:r>
              <a:rPr lang="en-US" sz="2999">
                <a:solidFill>
                  <a:srgbClr val="047D43"/>
                </a:solidFill>
                <a:latin typeface="Helios Bold"/>
              </a:rPr>
              <a:t>Cleanup and release resources</a:t>
            </a:r>
          </a:p>
          <a:p>
            <a:pPr algn="just">
              <a:lnSpc>
                <a:spcPts val="3239"/>
              </a:lnSpc>
            </a:pPr>
            <a:r>
              <a:rPr lang="en-US" sz="2699">
                <a:solidFill>
                  <a:srgbClr val="000000"/>
                </a:solidFill>
                <a:latin typeface="Helios"/>
              </a:rPr>
              <a:t>Free allocated GPU memory and release any resources acquired during the GPU computation.</a:t>
            </a:r>
          </a:p>
        </p:txBody>
      </p:sp>
      <p:grpSp>
        <p:nvGrpSpPr>
          <p:cNvPr name="Group 15" id="15"/>
          <p:cNvGrpSpPr/>
          <p:nvPr/>
        </p:nvGrpSpPr>
        <p:grpSpPr>
          <a:xfrm rot="0">
            <a:off x="3883656" y="514130"/>
            <a:ext cx="8923375" cy="1029140"/>
            <a:chOff x="0" y="0"/>
            <a:chExt cx="2350189" cy="271049"/>
          </a:xfrm>
        </p:grpSpPr>
        <p:sp>
          <p:nvSpPr>
            <p:cNvPr name="Freeform 16" id="16"/>
            <p:cNvSpPr/>
            <p:nvPr/>
          </p:nvSpPr>
          <p:spPr>
            <a:xfrm flipH="false" flipV="false" rot="0">
              <a:off x="0" y="0"/>
              <a:ext cx="2350189" cy="271049"/>
            </a:xfrm>
            <a:custGeom>
              <a:avLst/>
              <a:gdLst/>
              <a:ahLst/>
              <a:cxnLst/>
              <a:rect r="r" b="b" t="t" l="l"/>
              <a:pathLst>
                <a:path h="271049" w="2350189">
                  <a:moveTo>
                    <a:pt x="0" y="0"/>
                  </a:moveTo>
                  <a:lnTo>
                    <a:pt x="2350189" y="0"/>
                  </a:lnTo>
                  <a:lnTo>
                    <a:pt x="2350189" y="271049"/>
                  </a:lnTo>
                  <a:lnTo>
                    <a:pt x="0" y="271049"/>
                  </a:lnTo>
                  <a:close/>
                </a:path>
              </a:pathLst>
            </a:custGeom>
            <a:solidFill>
              <a:srgbClr val="7ED957"/>
            </a:solidFill>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18" id="18"/>
          <p:cNvSpPr txBox="true"/>
          <p:nvPr/>
        </p:nvSpPr>
        <p:spPr>
          <a:xfrm rot="0">
            <a:off x="3950634" y="571823"/>
            <a:ext cx="9040472" cy="828029"/>
          </a:xfrm>
          <a:prstGeom prst="rect">
            <a:avLst/>
          </a:prstGeom>
        </p:spPr>
        <p:txBody>
          <a:bodyPr anchor="t" rtlCol="false" tIns="0" lIns="0" bIns="0" rIns="0">
            <a:spAutoFit/>
          </a:bodyPr>
          <a:lstStyle/>
          <a:p>
            <a:pPr>
              <a:lnSpc>
                <a:spcPts val="6860"/>
              </a:lnSpc>
            </a:pPr>
            <a:r>
              <a:rPr lang="en-US" sz="4900">
                <a:solidFill>
                  <a:srgbClr val="F6F6F6"/>
                </a:solidFill>
                <a:latin typeface="Canva Sans 1 Medium"/>
              </a:rPr>
              <a:t>Parallel Programming in GPU</a:t>
            </a:r>
          </a:p>
        </p:txBody>
      </p:sp>
      <p:grpSp>
        <p:nvGrpSpPr>
          <p:cNvPr name="Group 19" id="19"/>
          <p:cNvGrpSpPr/>
          <p:nvPr/>
        </p:nvGrpSpPr>
        <p:grpSpPr>
          <a:xfrm rot="765149">
            <a:off x="17022775" y="4968185"/>
            <a:ext cx="6748162" cy="11656380"/>
            <a:chOff x="0" y="0"/>
            <a:chExt cx="1777294" cy="3069993"/>
          </a:xfrm>
        </p:grpSpPr>
        <p:sp>
          <p:nvSpPr>
            <p:cNvPr name="Freeform 20" id="20"/>
            <p:cNvSpPr/>
            <p:nvPr/>
          </p:nvSpPr>
          <p:spPr>
            <a:xfrm flipH="false" flipV="false" rot="0">
              <a:off x="0" y="0"/>
              <a:ext cx="1777294" cy="3069993"/>
            </a:xfrm>
            <a:custGeom>
              <a:avLst/>
              <a:gdLst/>
              <a:ahLst/>
              <a:cxnLst/>
              <a:rect r="r" b="b" t="t" l="l"/>
              <a:pathLst>
                <a:path h="3069993" w="1777294">
                  <a:moveTo>
                    <a:pt x="0" y="0"/>
                  </a:moveTo>
                  <a:lnTo>
                    <a:pt x="1777294" y="0"/>
                  </a:lnTo>
                  <a:lnTo>
                    <a:pt x="1777294" y="3069993"/>
                  </a:lnTo>
                  <a:lnTo>
                    <a:pt x="0" y="3069993"/>
                  </a:lnTo>
                  <a:close/>
                </a:path>
              </a:pathLst>
            </a:custGeom>
            <a:solidFill>
              <a:srgbClr val="7ED957"/>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22" id="22"/>
          <p:cNvGrpSpPr/>
          <p:nvPr/>
        </p:nvGrpSpPr>
        <p:grpSpPr>
          <a:xfrm rot="484692">
            <a:off x="17627604" y="4688914"/>
            <a:ext cx="5290329" cy="10068480"/>
            <a:chOff x="0" y="0"/>
            <a:chExt cx="1393338" cy="2651781"/>
          </a:xfrm>
        </p:grpSpPr>
        <p:sp>
          <p:nvSpPr>
            <p:cNvPr name="Freeform 23" id="23"/>
            <p:cNvSpPr/>
            <p:nvPr/>
          </p:nvSpPr>
          <p:spPr>
            <a:xfrm flipH="false" flipV="false" rot="0">
              <a:off x="0" y="0"/>
              <a:ext cx="1393338" cy="2651781"/>
            </a:xfrm>
            <a:custGeom>
              <a:avLst/>
              <a:gdLst/>
              <a:ahLst/>
              <a:cxnLst/>
              <a:rect r="r" b="b" t="t" l="l"/>
              <a:pathLst>
                <a:path h="2651781" w="1393338">
                  <a:moveTo>
                    <a:pt x="0" y="0"/>
                  </a:moveTo>
                  <a:lnTo>
                    <a:pt x="1393338" y="0"/>
                  </a:lnTo>
                  <a:lnTo>
                    <a:pt x="1393338" y="2651781"/>
                  </a:lnTo>
                  <a:lnTo>
                    <a:pt x="0" y="2651781"/>
                  </a:lnTo>
                  <a:close/>
                </a:path>
              </a:pathLst>
            </a:custGeom>
            <a:solidFill>
              <a:srgbClr val="E4E4E4">
                <a:alpha val="87843"/>
              </a:srgbClr>
            </a:solidFill>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47D43"/>
        </a:solidFill>
      </p:bgPr>
    </p:bg>
    <p:spTree>
      <p:nvGrpSpPr>
        <p:cNvPr id="1" name=""/>
        <p:cNvGrpSpPr/>
        <p:nvPr/>
      </p:nvGrpSpPr>
      <p:grpSpPr>
        <a:xfrm>
          <a:off x="0" y="0"/>
          <a:ext cx="0" cy="0"/>
          <a:chOff x="0" y="0"/>
          <a:chExt cx="0" cy="0"/>
        </a:xfrm>
      </p:grpSpPr>
      <p:sp>
        <p:nvSpPr>
          <p:cNvPr name="Freeform 2" id="2"/>
          <p:cNvSpPr/>
          <p:nvPr/>
        </p:nvSpPr>
        <p:spPr>
          <a:xfrm flipH="false" flipV="true" rot="9290340">
            <a:off x="-2674053" y="106348"/>
            <a:ext cx="22289846" cy="8064871"/>
          </a:xfrm>
          <a:custGeom>
            <a:avLst/>
            <a:gdLst/>
            <a:ahLst/>
            <a:cxnLst/>
            <a:rect r="r" b="b" t="t" l="l"/>
            <a:pathLst>
              <a:path h="8064871" w="22289846">
                <a:moveTo>
                  <a:pt x="0" y="8064872"/>
                </a:moveTo>
                <a:lnTo>
                  <a:pt x="22289846" y="8064872"/>
                </a:lnTo>
                <a:lnTo>
                  <a:pt x="22289846" y="0"/>
                </a:lnTo>
                <a:lnTo>
                  <a:pt x="0" y="0"/>
                </a:lnTo>
                <a:lnTo>
                  <a:pt x="0" y="806487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144593">
            <a:off x="-5442496" y="-947029"/>
            <a:ext cx="17617704" cy="17617704"/>
          </a:xfrm>
          <a:custGeom>
            <a:avLst/>
            <a:gdLst/>
            <a:ahLst/>
            <a:cxnLst/>
            <a:rect r="r" b="b" t="t" l="l"/>
            <a:pathLst>
              <a:path h="17617704" w="17617704">
                <a:moveTo>
                  <a:pt x="0" y="0"/>
                </a:moveTo>
                <a:lnTo>
                  <a:pt x="17617704" y="0"/>
                </a:lnTo>
                <a:lnTo>
                  <a:pt x="17617704" y="17617703"/>
                </a:lnTo>
                <a:lnTo>
                  <a:pt x="0" y="17617703"/>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765149">
            <a:off x="-4085924" y="-2536383"/>
            <a:ext cx="4906190" cy="8474665"/>
            <a:chOff x="0" y="0"/>
            <a:chExt cx="1777294" cy="3069993"/>
          </a:xfrm>
        </p:grpSpPr>
        <p:sp>
          <p:nvSpPr>
            <p:cNvPr name="Freeform 5" id="5"/>
            <p:cNvSpPr/>
            <p:nvPr/>
          </p:nvSpPr>
          <p:spPr>
            <a:xfrm flipH="false" flipV="false" rot="0">
              <a:off x="0" y="0"/>
              <a:ext cx="1777294" cy="3069993"/>
            </a:xfrm>
            <a:custGeom>
              <a:avLst/>
              <a:gdLst/>
              <a:ahLst/>
              <a:cxnLst/>
              <a:rect r="r" b="b" t="t" l="l"/>
              <a:pathLst>
                <a:path h="3069993" w="1777294">
                  <a:moveTo>
                    <a:pt x="0" y="0"/>
                  </a:moveTo>
                  <a:lnTo>
                    <a:pt x="1777294" y="0"/>
                  </a:lnTo>
                  <a:lnTo>
                    <a:pt x="1777294" y="3069993"/>
                  </a:lnTo>
                  <a:lnTo>
                    <a:pt x="0" y="3069993"/>
                  </a:lnTo>
                  <a:close/>
                </a:path>
              </a:pathLst>
            </a:custGeom>
            <a:solidFill>
              <a:srgbClr val="7ED957"/>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7" id="7"/>
          <p:cNvGrpSpPr/>
          <p:nvPr/>
        </p:nvGrpSpPr>
        <p:grpSpPr>
          <a:xfrm rot="484692">
            <a:off x="-3318157" y="-2911397"/>
            <a:ext cx="3846286" cy="7320197"/>
            <a:chOff x="0" y="0"/>
            <a:chExt cx="1393338" cy="2651781"/>
          </a:xfrm>
        </p:grpSpPr>
        <p:sp>
          <p:nvSpPr>
            <p:cNvPr name="Freeform 8" id="8"/>
            <p:cNvSpPr/>
            <p:nvPr/>
          </p:nvSpPr>
          <p:spPr>
            <a:xfrm flipH="false" flipV="false" rot="0">
              <a:off x="0" y="0"/>
              <a:ext cx="1393338" cy="2651781"/>
            </a:xfrm>
            <a:custGeom>
              <a:avLst/>
              <a:gdLst/>
              <a:ahLst/>
              <a:cxnLst/>
              <a:rect r="r" b="b" t="t" l="l"/>
              <a:pathLst>
                <a:path h="2651781" w="1393338">
                  <a:moveTo>
                    <a:pt x="0" y="0"/>
                  </a:moveTo>
                  <a:lnTo>
                    <a:pt x="1393338" y="0"/>
                  </a:lnTo>
                  <a:lnTo>
                    <a:pt x="1393338" y="2651781"/>
                  </a:lnTo>
                  <a:lnTo>
                    <a:pt x="0" y="2651781"/>
                  </a:lnTo>
                  <a:close/>
                </a:path>
              </a:pathLst>
            </a:custGeom>
            <a:solidFill>
              <a:srgbClr val="E4E4E4">
                <a:alpha val="87843"/>
              </a:srgbClr>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0" id="10"/>
          <p:cNvGrpSpPr/>
          <p:nvPr/>
        </p:nvGrpSpPr>
        <p:grpSpPr>
          <a:xfrm rot="0">
            <a:off x="1491102" y="1597061"/>
            <a:ext cx="15768198" cy="7556765"/>
            <a:chOff x="0" y="0"/>
            <a:chExt cx="4152941" cy="1990259"/>
          </a:xfrm>
        </p:grpSpPr>
        <p:sp>
          <p:nvSpPr>
            <p:cNvPr name="Freeform 11" id="11"/>
            <p:cNvSpPr/>
            <p:nvPr/>
          </p:nvSpPr>
          <p:spPr>
            <a:xfrm flipH="false" flipV="false" rot="0">
              <a:off x="0" y="0"/>
              <a:ext cx="4152941" cy="1990259"/>
            </a:xfrm>
            <a:custGeom>
              <a:avLst/>
              <a:gdLst/>
              <a:ahLst/>
              <a:cxnLst/>
              <a:rect r="r" b="b" t="t" l="l"/>
              <a:pathLst>
                <a:path h="1990259" w="4152941">
                  <a:moveTo>
                    <a:pt x="0" y="0"/>
                  </a:moveTo>
                  <a:lnTo>
                    <a:pt x="4152941" y="0"/>
                  </a:lnTo>
                  <a:lnTo>
                    <a:pt x="4152941" y="1990259"/>
                  </a:lnTo>
                  <a:lnTo>
                    <a:pt x="0" y="1990259"/>
                  </a:lnTo>
                  <a:close/>
                </a:path>
              </a:pathLst>
            </a:custGeom>
            <a:solidFill>
              <a:srgbClr val="E4E4E4"/>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13" id="13"/>
          <p:cNvSpPr txBox="true"/>
          <p:nvPr/>
        </p:nvSpPr>
        <p:spPr>
          <a:xfrm rot="0">
            <a:off x="1695103" y="1693714"/>
            <a:ext cx="11957519" cy="7306310"/>
          </a:xfrm>
          <a:prstGeom prst="rect">
            <a:avLst/>
          </a:prstGeom>
        </p:spPr>
        <p:txBody>
          <a:bodyPr anchor="t" rtlCol="false" tIns="0" lIns="0" bIns="0" rIns="0">
            <a:spAutoFit/>
          </a:bodyPr>
          <a:lstStyle/>
          <a:p>
            <a:pPr algn="just" marL="561341" indent="-280670" lvl="1">
              <a:lnSpc>
                <a:spcPts val="3640"/>
              </a:lnSpc>
              <a:buFont typeface="Arial"/>
              <a:buChar char="•"/>
            </a:pPr>
            <a:r>
              <a:rPr lang="en-US" sz="2600">
                <a:solidFill>
                  <a:srgbClr val="19191A"/>
                </a:solidFill>
                <a:latin typeface="Canva Sans 1 Bold"/>
              </a:rPr>
              <a:t>Streaming Multiprocessors (SMs):</a:t>
            </a:r>
            <a:r>
              <a:rPr lang="en-US" sz="2600">
                <a:solidFill>
                  <a:srgbClr val="19191A"/>
                </a:solidFill>
                <a:latin typeface="Canva Sans 1"/>
              </a:rPr>
              <a:t> These are the building blocks of the GPU and are responsible for executing parallel threads.</a:t>
            </a:r>
          </a:p>
          <a:p>
            <a:pPr algn="just">
              <a:lnSpc>
                <a:spcPts val="3640"/>
              </a:lnSpc>
            </a:pPr>
          </a:p>
          <a:p>
            <a:pPr algn="just" marL="561341" indent="-280670" lvl="1">
              <a:lnSpc>
                <a:spcPts val="3640"/>
              </a:lnSpc>
              <a:buFont typeface="Arial"/>
              <a:buChar char="•"/>
            </a:pPr>
            <a:r>
              <a:rPr lang="en-US" sz="2600">
                <a:solidFill>
                  <a:srgbClr val="19191A"/>
                </a:solidFill>
                <a:latin typeface="Canva Sans 1 Bold"/>
              </a:rPr>
              <a:t>Host: </a:t>
            </a:r>
            <a:r>
              <a:rPr lang="en-US" sz="2600">
                <a:solidFill>
                  <a:srgbClr val="19191A"/>
                </a:solidFill>
                <a:latin typeface="Canva Sans 1"/>
              </a:rPr>
              <a:t>Refers to the CPU and its associated memory.</a:t>
            </a:r>
          </a:p>
          <a:p>
            <a:pPr algn="just">
              <a:lnSpc>
                <a:spcPts val="3640"/>
              </a:lnSpc>
            </a:pPr>
          </a:p>
          <a:p>
            <a:pPr algn="just" marL="561341" indent="-280670" lvl="1">
              <a:lnSpc>
                <a:spcPts val="3640"/>
              </a:lnSpc>
              <a:buFont typeface="Arial"/>
              <a:buChar char="•"/>
            </a:pPr>
            <a:r>
              <a:rPr lang="en-US" sz="2600">
                <a:solidFill>
                  <a:srgbClr val="19191A"/>
                </a:solidFill>
                <a:latin typeface="Canva Sans 1 Bold"/>
              </a:rPr>
              <a:t>Device:</a:t>
            </a:r>
            <a:r>
              <a:rPr lang="en-US" sz="2600">
                <a:solidFill>
                  <a:srgbClr val="19191A"/>
                </a:solidFill>
                <a:latin typeface="Canva Sans 1"/>
              </a:rPr>
              <a:t> Refers to the GPU and its memory, where parallel computations are executed.</a:t>
            </a:r>
          </a:p>
          <a:p>
            <a:pPr algn="just">
              <a:lnSpc>
                <a:spcPts val="3640"/>
              </a:lnSpc>
            </a:pPr>
          </a:p>
          <a:p>
            <a:pPr algn="just" marL="561341" indent="-280670" lvl="1">
              <a:lnSpc>
                <a:spcPts val="3640"/>
              </a:lnSpc>
              <a:buFont typeface="Arial"/>
              <a:buChar char="•"/>
            </a:pPr>
            <a:r>
              <a:rPr lang="en-US" sz="2600">
                <a:solidFill>
                  <a:srgbClr val="19191A"/>
                </a:solidFill>
                <a:latin typeface="Canva Sans 1 Bold"/>
              </a:rPr>
              <a:t>Threads:</a:t>
            </a:r>
            <a:r>
              <a:rPr lang="en-US" sz="2600">
                <a:solidFill>
                  <a:srgbClr val="19191A"/>
                </a:solidFill>
                <a:latin typeface="Canva Sans 1"/>
              </a:rPr>
              <a:t> Individual units of work that execute concurrently on the GPU.</a:t>
            </a:r>
          </a:p>
          <a:p>
            <a:pPr algn="just">
              <a:lnSpc>
                <a:spcPts val="3640"/>
              </a:lnSpc>
            </a:pPr>
          </a:p>
          <a:p>
            <a:pPr algn="just" marL="561341" indent="-280670" lvl="1">
              <a:lnSpc>
                <a:spcPts val="3640"/>
              </a:lnSpc>
              <a:buFont typeface="Arial"/>
              <a:buChar char="•"/>
            </a:pPr>
            <a:r>
              <a:rPr lang="en-US" sz="2600">
                <a:solidFill>
                  <a:srgbClr val="19191A"/>
                </a:solidFill>
                <a:latin typeface="Canva Sans 1 Bold"/>
              </a:rPr>
              <a:t>Blocks:</a:t>
            </a:r>
            <a:r>
              <a:rPr lang="en-US" sz="2600">
                <a:solidFill>
                  <a:srgbClr val="19191A"/>
                </a:solidFill>
                <a:latin typeface="Canva Sans 1"/>
              </a:rPr>
              <a:t> Groups of threads that execute together and can synchronize and share data through shared memory.</a:t>
            </a:r>
          </a:p>
          <a:p>
            <a:pPr algn="just">
              <a:lnSpc>
                <a:spcPts val="3640"/>
              </a:lnSpc>
            </a:pPr>
          </a:p>
          <a:p>
            <a:pPr algn="just" marL="561341" indent="-280670" lvl="1">
              <a:lnSpc>
                <a:spcPts val="3640"/>
              </a:lnSpc>
              <a:buFont typeface="Arial"/>
              <a:buChar char="•"/>
            </a:pPr>
            <a:r>
              <a:rPr lang="en-US" sz="2600">
                <a:solidFill>
                  <a:srgbClr val="19191A"/>
                </a:solidFill>
                <a:latin typeface="Canva Sans 1 Bold"/>
              </a:rPr>
              <a:t>Grids:</a:t>
            </a:r>
            <a:r>
              <a:rPr lang="en-US" sz="2600">
                <a:solidFill>
                  <a:srgbClr val="19191A"/>
                </a:solidFill>
                <a:latin typeface="Canva Sans 1"/>
              </a:rPr>
              <a:t> Collections of blocks that can execute independently.</a:t>
            </a:r>
          </a:p>
          <a:p>
            <a:pPr algn="just">
              <a:lnSpc>
                <a:spcPts val="3640"/>
              </a:lnSpc>
            </a:pPr>
          </a:p>
          <a:p>
            <a:pPr algn="just" marL="561341" indent="-280670" lvl="1">
              <a:lnSpc>
                <a:spcPts val="3640"/>
              </a:lnSpc>
              <a:buFont typeface="Arial"/>
              <a:buChar char="•"/>
            </a:pPr>
            <a:r>
              <a:rPr lang="en-US" sz="2600">
                <a:solidFill>
                  <a:srgbClr val="19191A"/>
                </a:solidFill>
                <a:latin typeface="Canva Sans 1 Bold"/>
              </a:rPr>
              <a:t>Warps</a:t>
            </a:r>
            <a:r>
              <a:rPr lang="en-US" sz="2600">
                <a:solidFill>
                  <a:srgbClr val="19191A"/>
                </a:solidFill>
                <a:latin typeface="Canva Sans 1"/>
              </a:rPr>
              <a:t>: Groups of 32 threads that execute simultaneously on an SM.</a:t>
            </a:r>
          </a:p>
        </p:txBody>
      </p:sp>
      <p:grpSp>
        <p:nvGrpSpPr>
          <p:cNvPr name="Group 14" id="14"/>
          <p:cNvGrpSpPr/>
          <p:nvPr/>
        </p:nvGrpSpPr>
        <p:grpSpPr>
          <a:xfrm rot="765149">
            <a:off x="17022775" y="4968185"/>
            <a:ext cx="6748162" cy="11656380"/>
            <a:chOff x="0" y="0"/>
            <a:chExt cx="1777294" cy="3069993"/>
          </a:xfrm>
        </p:grpSpPr>
        <p:sp>
          <p:nvSpPr>
            <p:cNvPr name="Freeform 15" id="15"/>
            <p:cNvSpPr/>
            <p:nvPr/>
          </p:nvSpPr>
          <p:spPr>
            <a:xfrm flipH="false" flipV="false" rot="0">
              <a:off x="0" y="0"/>
              <a:ext cx="1777294" cy="3069993"/>
            </a:xfrm>
            <a:custGeom>
              <a:avLst/>
              <a:gdLst/>
              <a:ahLst/>
              <a:cxnLst/>
              <a:rect r="r" b="b" t="t" l="l"/>
              <a:pathLst>
                <a:path h="3069993" w="1777294">
                  <a:moveTo>
                    <a:pt x="0" y="0"/>
                  </a:moveTo>
                  <a:lnTo>
                    <a:pt x="1777294" y="0"/>
                  </a:lnTo>
                  <a:lnTo>
                    <a:pt x="1777294" y="3069993"/>
                  </a:lnTo>
                  <a:lnTo>
                    <a:pt x="0" y="3069993"/>
                  </a:lnTo>
                  <a:close/>
                </a:path>
              </a:pathLst>
            </a:custGeom>
            <a:solidFill>
              <a:srgbClr val="7ED957"/>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7" id="17"/>
          <p:cNvGrpSpPr/>
          <p:nvPr/>
        </p:nvGrpSpPr>
        <p:grpSpPr>
          <a:xfrm rot="484692">
            <a:off x="17627604" y="4688914"/>
            <a:ext cx="5290329" cy="10068480"/>
            <a:chOff x="0" y="0"/>
            <a:chExt cx="1393338" cy="2651781"/>
          </a:xfrm>
        </p:grpSpPr>
        <p:sp>
          <p:nvSpPr>
            <p:cNvPr name="Freeform 18" id="18"/>
            <p:cNvSpPr/>
            <p:nvPr/>
          </p:nvSpPr>
          <p:spPr>
            <a:xfrm flipH="false" flipV="false" rot="0">
              <a:off x="0" y="0"/>
              <a:ext cx="1393338" cy="2651781"/>
            </a:xfrm>
            <a:custGeom>
              <a:avLst/>
              <a:gdLst/>
              <a:ahLst/>
              <a:cxnLst/>
              <a:rect r="r" b="b" t="t" l="l"/>
              <a:pathLst>
                <a:path h="2651781" w="1393338">
                  <a:moveTo>
                    <a:pt x="0" y="0"/>
                  </a:moveTo>
                  <a:lnTo>
                    <a:pt x="1393338" y="0"/>
                  </a:lnTo>
                  <a:lnTo>
                    <a:pt x="1393338" y="2651781"/>
                  </a:lnTo>
                  <a:lnTo>
                    <a:pt x="0" y="2651781"/>
                  </a:lnTo>
                  <a:close/>
                </a:path>
              </a:pathLst>
            </a:custGeom>
            <a:solidFill>
              <a:srgbClr val="E4E4E4">
                <a:alpha val="87843"/>
              </a:srgbClr>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20" id="20"/>
          <p:cNvGrpSpPr/>
          <p:nvPr/>
        </p:nvGrpSpPr>
        <p:grpSpPr>
          <a:xfrm rot="0">
            <a:off x="13862448" y="0"/>
            <a:ext cx="437567" cy="10287000"/>
            <a:chOff x="0" y="0"/>
            <a:chExt cx="115244" cy="2709333"/>
          </a:xfrm>
        </p:grpSpPr>
        <p:sp>
          <p:nvSpPr>
            <p:cNvPr name="Freeform 21" id="21"/>
            <p:cNvSpPr/>
            <p:nvPr/>
          </p:nvSpPr>
          <p:spPr>
            <a:xfrm flipH="false" flipV="false" rot="0">
              <a:off x="0" y="0"/>
              <a:ext cx="115244" cy="2709333"/>
            </a:xfrm>
            <a:custGeom>
              <a:avLst/>
              <a:gdLst/>
              <a:ahLst/>
              <a:cxnLst/>
              <a:rect r="r" b="b" t="t" l="l"/>
              <a:pathLst>
                <a:path h="2709333" w="115244">
                  <a:moveTo>
                    <a:pt x="0" y="0"/>
                  </a:moveTo>
                  <a:lnTo>
                    <a:pt x="115244" y="0"/>
                  </a:lnTo>
                  <a:lnTo>
                    <a:pt x="115244" y="2709333"/>
                  </a:lnTo>
                  <a:lnTo>
                    <a:pt x="0" y="2709333"/>
                  </a:lnTo>
                  <a:close/>
                </a:path>
              </a:pathLst>
            </a:custGeom>
            <a:solidFill>
              <a:srgbClr val="13A959"/>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4069167" y="0"/>
            <a:ext cx="4715549" cy="10287000"/>
          </a:xfrm>
          <a:custGeom>
            <a:avLst/>
            <a:gdLst/>
            <a:ahLst/>
            <a:cxnLst/>
            <a:rect r="r" b="b" t="t" l="l"/>
            <a:pathLst>
              <a:path h="10287000" w="4715549">
                <a:moveTo>
                  <a:pt x="0" y="0"/>
                </a:moveTo>
                <a:lnTo>
                  <a:pt x="4715549" y="0"/>
                </a:lnTo>
                <a:lnTo>
                  <a:pt x="4715549" y="10287000"/>
                </a:lnTo>
                <a:lnTo>
                  <a:pt x="0" y="10287000"/>
                </a:lnTo>
                <a:lnTo>
                  <a:pt x="0" y="0"/>
                </a:lnTo>
                <a:close/>
              </a:path>
            </a:pathLst>
          </a:custGeom>
          <a:blipFill>
            <a:blip r:embed="rId6"/>
            <a:stretch>
              <a:fillRect l="-145617" t="0" r="-147053" b="0"/>
            </a:stretch>
          </a:blipFill>
        </p:spPr>
      </p:sp>
      <p:grpSp>
        <p:nvGrpSpPr>
          <p:cNvPr name="Group 24" id="24"/>
          <p:cNvGrpSpPr/>
          <p:nvPr/>
        </p:nvGrpSpPr>
        <p:grpSpPr>
          <a:xfrm rot="0">
            <a:off x="6415028" y="604520"/>
            <a:ext cx="3456129" cy="982171"/>
            <a:chOff x="0" y="0"/>
            <a:chExt cx="910256" cy="258679"/>
          </a:xfrm>
        </p:grpSpPr>
        <p:sp>
          <p:nvSpPr>
            <p:cNvPr name="Freeform 25" id="25"/>
            <p:cNvSpPr/>
            <p:nvPr/>
          </p:nvSpPr>
          <p:spPr>
            <a:xfrm flipH="false" flipV="false" rot="0">
              <a:off x="0" y="0"/>
              <a:ext cx="910256" cy="258679"/>
            </a:xfrm>
            <a:custGeom>
              <a:avLst/>
              <a:gdLst/>
              <a:ahLst/>
              <a:cxnLst/>
              <a:rect r="r" b="b" t="t" l="l"/>
              <a:pathLst>
                <a:path h="258679" w="910256">
                  <a:moveTo>
                    <a:pt x="0" y="0"/>
                  </a:moveTo>
                  <a:lnTo>
                    <a:pt x="910256" y="0"/>
                  </a:lnTo>
                  <a:lnTo>
                    <a:pt x="910256" y="258679"/>
                  </a:lnTo>
                  <a:lnTo>
                    <a:pt x="0" y="258679"/>
                  </a:lnTo>
                  <a:close/>
                </a:path>
              </a:pathLst>
            </a:custGeom>
            <a:solidFill>
              <a:srgbClr val="00BF63"/>
            </a:solidFill>
          </p:spPr>
        </p:sp>
        <p:sp>
          <p:nvSpPr>
            <p:cNvPr name="TextBox 26" id="26"/>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27" id="27"/>
          <p:cNvSpPr txBox="true"/>
          <p:nvPr/>
        </p:nvSpPr>
        <p:spPr>
          <a:xfrm rot="0">
            <a:off x="6965250" y="643926"/>
            <a:ext cx="2355685" cy="953135"/>
          </a:xfrm>
          <a:prstGeom prst="rect">
            <a:avLst/>
          </a:prstGeom>
        </p:spPr>
        <p:txBody>
          <a:bodyPr anchor="t" rtlCol="false" tIns="0" lIns="0" bIns="0" rIns="0">
            <a:spAutoFit/>
          </a:bodyPr>
          <a:lstStyle/>
          <a:p>
            <a:pPr algn="just">
              <a:lnSpc>
                <a:spcPts val="7840"/>
              </a:lnSpc>
            </a:pPr>
            <a:r>
              <a:rPr lang="en-US" sz="5600">
                <a:solidFill>
                  <a:srgbClr val="F6F6F6"/>
                </a:solidFill>
                <a:latin typeface="Cardo Bold"/>
              </a:rPr>
              <a:t>CUDA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47D43"/>
        </a:solidFill>
      </p:bgPr>
    </p:bg>
    <p:spTree>
      <p:nvGrpSpPr>
        <p:cNvPr id="1" name=""/>
        <p:cNvGrpSpPr/>
        <p:nvPr/>
      </p:nvGrpSpPr>
      <p:grpSpPr>
        <a:xfrm>
          <a:off x="0" y="0"/>
          <a:ext cx="0" cy="0"/>
          <a:chOff x="0" y="0"/>
          <a:chExt cx="0" cy="0"/>
        </a:xfrm>
      </p:grpSpPr>
      <p:sp>
        <p:nvSpPr>
          <p:cNvPr name="Freeform 2" id="2"/>
          <p:cNvSpPr/>
          <p:nvPr/>
        </p:nvSpPr>
        <p:spPr>
          <a:xfrm flipH="false" flipV="true" rot="9290340">
            <a:off x="-2674053" y="106348"/>
            <a:ext cx="22289846" cy="8064871"/>
          </a:xfrm>
          <a:custGeom>
            <a:avLst/>
            <a:gdLst/>
            <a:ahLst/>
            <a:cxnLst/>
            <a:rect r="r" b="b" t="t" l="l"/>
            <a:pathLst>
              <a:path h="8064871" w="22289846">
                <a:moveTo>
                  <a:pt x="0" y="8064872"/>
                </a:moveTo>
                <a:lnTo>
                  <a:pt x="22289846" y="8064872"/>
                </a:lnTo>
                <a:lnTo>
                  <a:pt x="22289846" y="0"/>
                </a:lnTo>
                <a:lnTo>
                  <a:pt x="0" y="0"/>
                </a:lnTo>
                <a:lnTo>
                  <a:pt x="0" y="806487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144593">
            <a:off x="-3273521" y="125695"/>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765149">
            <a:off x="-4085924" y="-2536383"/>
            <a:ext cx="4906190" cy="8474665"/>
            <a:chOff x="0" y="0"/>
            <a:chExt cx="1777294" cy="3069993"/>
          </a:xfrm>
        </p:grpSpPr>
        <p:sp>
          <p:nvSpPr>
            <p:cNvPr name="Freeform 5" id="5"/>
            <p:cNvSpPr/>
            <p:nvPr/>
          </p:nvSpPr>
          <p:spPr>
            <a:xfrm flipH="false" flipV="false" rot="0">
              <a:off x="0" y="0"/>
              <a:ext cx="1777294" cy="3069993"/>
            </a:xfrm>
            <a:custGeom>
              <a:avLst/>
              <a:gdLst/>
              <a:ahLst/>
              <a:cxnLst/>
              <a:rect r="r" b="b" t="t" l="l"/>
              <a:pathLst>
                <a:path h="3069993" w="1777294">
                  <a:moveTo>
                    <a:pt x="0" y="0"/>
                  </a:moveTo>
                  <a:lnTo>
                    <a:pt x="1777294" y="0"/>
                  </a:lnTo>
                  <a:lnTo>
                    <a:pt x="1777294" y="3069993"/>
                  </a:lnTo>
                  <a:lnTo>
                    <a:pt x="0" y="3069993"/>
                  </a:lnTo>
                  <a:close/>
                </a:path>
              </a:pathLst>
            </a:custGeom>
            <a:solidFill>
              <a:srgbClr val="7ED957"/>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7" id="7"/>
          <p:cNvGrpSpPr/>
          <p:nvPr/>
        </p:nvGrpSpPr>
        <p:grpSpPr>
          <a:xfrm rot="484692">
            <a:off x="-3318157" y="-2911397"/>
            <a:ext cx="3846286" cy="7320197"/>
            <a:chOff x="0" y="0"/>
            <a:chExt cx="1393338" cy="2651781"/>
          </a:xfrm>
        </p:grpSpPr>
        <p:sp>
          <p:nvSpPr>
            <p:cNvPr name="Freeform 8" id="8"/>
            <p:cNvSpPr/>
            <p:nvPr/>
          </p:nvSpPr>
          <p:spPr>
            <a:xfrm flipH="false" flipV="false" rot="0">
              <a:off x="0" y="0"/>
              <a:ext cx="1393338" cy="2651781"/>
            </a:xfrm>
            <a:custGeom>
              <a:avLst/>
              <a:gdLst/>
              <a:ahLst/>
              <a:cxnLst/>
              <a:rect r="r" b="b" t="t" l="l"/>
              <a:pathLst>
                <a:path h="2651781" w="1393338">
                  <a:moveTo>
                    <a:pt x="0" y="0"/>
                  </a:moveTo>
                  <a:lnTo>
                    <a:pt x="1393338" y="0"/>
                  </a:lnTo>
                  <a:lnTo>
                    <a:pt x="1393338" y="2651781"/>
                  </a:lnTo>
                  <a:lnTo>
                    <a:pt x="0" y="2651781"/>
                  </a:lnTo>
                  <a:close/>
                </a:path>
              </a:pathLst>
            </a:custGeom>
            <a:solidFill>
              <a:srgbClr val="E4E4E4">
                <a:alpha val="87843"/>
              </a:srgbClr>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0" id="10"/>
          <p:cNvGrpSpPr/>
          <p:nvPr/>
        </p:nvGrpSpPr>
        <p:grpSpPr>
          <a:xfrm rot="0">
            <a:off x="1028700" y="748701"/>
            <a:ext cx="16230600" cy="8974453"/>
            <a:chOff x="0" y="0"/>
            <a:chExt cx="4274726" cy="2363642"/>
          </a:xfrm>
        </p:grpSpPr>
        <p:sp>
          <p:nvSpPr>
            <p:cNvPr name="Freeform 11" id="11"/>
            <p:cNvSpPr/>
            <p:nvPr/>
          </p:nvSpPr>
          <p:spPr>
            <a:xfrm flipH="false" flipV="false" rot="0">
              <a:off x="0" y="0"/>
              <a:ext cx="4274726" cy="2363642"/>
            </a:xfrm>
            <a:custGeom>
              <a:avLst/>
              <a:gdLst/>
              <a:ahLst/>
              <a:cxnLst/>
              <a:rect r="r" b="b" t="t" l="l"/>
              <a:pathLst>
                <a:path h="2363642" w="4274726">
                  <a:moveTo>
                    <a:pt x="0" y="0"/>
                  </a:moveTo>
                  <a:lnTo>
                    <a:pt x="4274726" y="0"/>
                  </a:lnTo>
                  <a:lnTo>
                    <a:pt x="4274726" y="2363642"/>
                  </a:lnTo>
                  <a:lnTo>
                    <a:pt x="0" y="2363642"/>
                  </a:lnTo>
                  <a:close/>
                </a:path>
              </a:pathLst>
            </a:custGeom>
            <a:solidFill>
              <a:srgbClr val="E4E4E4"/>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3" id="13"/>
          <p:cNvGrpSpPr/>
          <p:nvPr/>
        </p:nvGrpSpPr>
        <p:grpSpPr>
          <a:xfrm rot="765149">
            <a:off x="17022775" y="4968185"/>
            <a:ext cx="6748162" cy="11656380"/>
            <a:chOff x="0" y="0"/>
            <a:chExt cx="1777294" cy="3069993"/>
          </a:xfrm>
        </p:grpSpPr>
        <p:sp>
          <p:nvSpPr>
            <p:cNvPr name="Freeform 14" id="14"/>
            <p:cNvSpPr/>
            <p:nvPr/>
          </p:nvSpPr>
          <p:spPr>
            <a:xfrm flipH="false" flipV="false" rot="0">
              <a:off x="0" y="0"/>
              <a:ext cx="1777294" cy="3069993"/>
            </a:xfrm>
            <a:custGeom>
              <a:avLst/>
              <a:gdLst/>
              <a:ahLst/>
              <a:cxnLst/>
              <a:rect r="r" b="b" t="t" l="l"/>
              <a:pathLst>
                <a:path h="3069993" w="1777294">
                  <a:moveTo>
                    <a:pt x="0" y="0"/>
                  </a:moveTo>
                  <a:lnTo>
                    <a:pt x="1777294" y="0"/>
                  </a:lnTo>
                  <a:lnTo>
                    <a:pt x="1777294" y="3069993"/>
                  </a:lnTo>
                  <a:lnTo>
                    <a:pt x="0" y="3069993"/>
                  </a:lnTo>
                  <a:close/>
                </a:path>
              </a:pathLst>
            </a:custGeom>
            <a:solidFill>
              <a:srgbClr val="7ED957"/>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6" id="16"/>
          <p:cNvGrpSpPr/>
          <p:nvPr/>
        </p:nvGrpSpPr>
        <p:grpSpPr>
          <a:xfrm rot="484692">
            <a:off x="17627604" y="4688914"/>
            <a:ext cx="5290329" cy="10068480"/>
            <a:chOff x="0" y="0"/>
            <a:chExt cx="1393338" cy="2651781"/>
          </a:xfrm>
        </p:grpSpPr>
        <p:sp>
          <p:nvSpPr>
            <p:cNvPr name="Freeform 17" id="17"/>
            <p:cNvSpPr/>
            <p:nvPr/>
          </p:nvSpPr>
          <p:spPr>
            <a:xfrm flipH="false" flipV="false" rot="0">
              <a:off x="0" y="0"/>
              <a:ext cx="1393338" cy="2651781"/>
            </a:xfrm>
            <a:custGeom>
              <a:avLst/>
              <a:gdLst/>
              <a:ahLst/>
              <a:cxnLst/>
              <a:rect r="r" b="b" t="t" l="l"/>
              <a:pathLst>
                <a:path h="2651781" w="1393338">
                  <a:moveTo>
                    <a:pt x="0" y="0"/>
                  </a:moveTo>
                  <a:lnTo>
                    <a:pt x="1393338" y="0"/>
                  </a:lnTo>
                  <a:lnTo>
                    <a:pt x="1393338" y="2651781"/>
                  </a:lnTo>
                  <a:lnTo>
                    <a:pt x="0" y="2651781"/>
                  </a:lnTo>
                  <a:close/>
                </a:path>
              </a:pathLst>
            </a:custGeom>
            <a:solidFill>
              <a:srgbClr val="E4E4E4">
                <a:alpha val="87843"/>
              </a:srgbClr>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19" id="19"/>
          <p:cNvSpPr txBox="true"/>
          <p:nvPr/>
        </p:nvSpPr>
        <p:spPr>
          <a:xfrm rot="0">
            <a:off x="1023379" y="1951990"/>
            <a:ext cx="15923038" cy="7306310"/>
          </a:xfrm>
          <a:prstGeom prst="rect">
            <a:avLst/>
          </a:prstGeom>
        </p:spPr>
        <p:txBody>
          <a:bodyPr anchor="t" rtlCol="false" tIns="0" lIns="0" bIns="0" rIns="0">
            <a:spAutoFit/>
          </a:bodyPr>
          <a:lstStyle/>
          <a:p>
            <a:pPr algn="just" marL="561341" indent="-280670" lvl="1">
              <a:lnSpc>
                <a:spcPts val="3640"/>
              </a:lnSpc>
              <a:buFont typeface="Arial"/>
              <a:buChar char="•"/>
            </a:pPr>
            <a:r>
              <a:rPr lang="en-US" sz="2600">
                <a:solidFill>
                  <a:srgbClr val="000000"/>
                </a:solidFill>
                <a:latin typeface="Canva Sans 1 Bold"/>
              </a:rPr>
              <a:t>Host Code:</a:t>
            </a:r>
            <a:r>
              <a:rPr lang="en-US" sz="2600">
                <a:solidFill>
                  <a:srgbClr val="000000"/>
                </a:solidFill>
                <a:latin typeface="Canva Sans 1"/>
              </a:rPr>
              <a:t> Sequential code executed on the CPU, used for managing data and launching parallel tasks on the GPU.</a:t>
            </a:r>
          </a:p>
          <a:p>
            <a:pPr algn="just">
              <a:lnSpc>
                <a:spcPts val="3640"/>
              </a:lnSpc>
            </a:pPr>
          </a:p>
          <a:p>
            <a:pPr algn="just" marL="561341" indent="-280670" lvl="1">
              <a:lnSpc>
                <a:spcPts val="3640"/>
              </a:lnSpc>
              <a:buFont typeface="Arial"/>
              <a:buChar char="•"/>
            </a:pPr>
            <a:r>
              <a:rPr lang="en-US" sz="2600">
                <a:solidFill>
                  <a:srgbClr val="000000"/>
                </a:solidFill>
                <a:latin typeface="Canva Sans 1 Bold"/>
              </a:rPr>
              <a:t>Device Code:</a:t>
            </a:r>
            <a:r>
              <a:rPr lang="en-US" sz="2600">
                <a:solidFill>
                  <a:srgbClr val="000000"/>
                </a:solidFill>
                <a:latin typeface="Canva Sans 1"/>
              </a:rPr>
              <a:t> Parallel code executed on the GPU, written in CUDA C/C++ and executed by thousands of threads.</a:t>
            </a:r>
          </a:p>
          <a:p>
            <a:pPr algn="just">
              <a:lnSpc>
                <a:spcPts val="3640"/>
              </a:lnSpc>
            </a:pPr>
          </a:p>
          <a:p>
            <a:pPr algn="just" marL="561341" indent="-280670" lvl="1">
              <a:lnSpc>
                <a:spcPts val="3640"/>
              </a:lnSpc>
              <a:buFont typeface="Arial"/>
              <a:buChar char="•"/>
            </a:pPr>
            <a:r>
              <a:rPr lang="en-US" sz="2600">
                <a:solidFill>
                  <a:srgbClr val="000000"/>
                </a:solidFill>
                <a:latin typeface="Canva Sans 1 Bold"/>
              </a:rPr>
              <a:t>Kernel:</a:t>
            </a:r>
            <a:r>
              <a:rPr lang="en-US" sz="2600">
                <a:solidFill>
                  <a:srgbClr val="000000"/>
                </a:solidFill>
                <a:latin typeface="Canva Sans 1"/>
              </a:rPr>
              <a:t> A function that runs in parallel on the GPU and is invoked from the host code.</a:t>
            </a:r>
          </a:p>
          <a:p>
            <a:pPr algn="just">
              <a:lnSpc>
                <a:spcPts val="3640"/>
              </a:lnSpc>
            </a:pPr>
          </a:p>
          <a:p>
            <a:pPr algn="just" marL="561341" indent="-280670" lvl="1">
              <a:lnSpc>
                <a:spcPts val="3640"/>
              </a:lnSpc>
              <a:buFont typeface="Arial"/>
              <a:buChar char="•"/>
            </a:pPr>
            <a:r>
              <a:rPr lang="en-US" sz="2600">
                <a:solidFill>
                  <a:srgbClr val="000000"/>
                </a:solidFill>
                <a:latin typeface="Canva Sans 1 Bold"/>
              </a:rPr>
              <a:t>Thread Hierarchy:</a:t>
            </a:r>
            <a:r>
              <a:rPr lang="en-US" sz="2600">
                <a:solidFill>
                  <a:srgbClr val="000000"/>
                </a:solidFill>
                <a:latin typeface="Canva Sans 1"/>
              </a:rPr>
              <a:t> Threads are organized into a hierarchy of blocks and grids for efficient parallel execution.</a:t>
            </a:r>
          </a:p>
          <a:p>
            <a:pPr algn="just">
              <a:lnSpc>
                <a:spcPts val="3640"/>
              </a:lnSpc>
            </a:pPr>
          </a:p>
          <a:p>
            <a:pPr algn="just" marL="561341" indent="-280670" lvl="1">
              <a:lnSpc>
                <a:spcPts val="3640"/>
              </a:lnSpc>
              <a:buFont typeface="Arial"/>
              <a:buChar char="•"/>
            </a:pPr>
            <a:r>
              <a:rPr lang="en-US" sz="2600">
                <a:solidFill>
                  <a:srgbClr val="000000"/>
                </a:solidFill>
                <a:latin typeface="Canva Sans 1 Bold"/>
              </a:rPr>
              <a:t>Thread Indexing: </a:t>
            </a:r>
            <a:r>
              <a:rPr lang="en-US" sz="2600">
                <a:solidFill>
                  <a:srgbClr val="000000"/>
                </a:solidFill>
                <a:latin typeface="Canva Sans 1"/>
              </a:rPr>
              <a:t>Each thread is assigned a unique thread ID, which is used to access data and perform computations.</a:t>
            </a:r>
          </a:p>
          <a:p>
            <a:pPr algn="just">
              <a:lnSpc>
                <a:spcPts val="3640"/>
              </a:lnSpc>
            </a:pPr>
          </a:p>
          <a:p>
            <a:pPr algn="just" marL="561341" indent="-280670" lvl="1">
              <a:lnSpc>
                <a:spcPts val="3640"/>
              </a:lnSpc>
              <a:buFont typeface="Arial"/>
              <a:buChar char="•"/>
            </a:pPr>
            <a:r>
              <a:rPr lang="en-US" sz="2600">
                <a:solidFill>
                  <a:srgbClr val="000000"/>
                </a:solidFill>
                <a:latin typeface="Canva Sans 1 Bold"/>
              </a:rPr>
              <a:t>Memory Hierarchy:</a:t>
            </a:r>
            <a:r>
              <a:rPr lang="en-US" sz="2600">
                <a:solidFill>
                  <a:srgbClr val="000000"/>
                </a:solidFill>
                <a:latin typeface="Canva Sans 1"/>
              </a:rPr>
              <a:t> Different memory types (global, shared, and local) are available for efficient data access and sharing.</a:t>
            </a:r>
          </a:p>
        </p:txBody>
      </p:sp>
      <p:grpSp>
        <p:nvGrpSpPr>
          <p:cNvPr name="Group 20" id="20"/>
          <p:cNvGrpSpPr/>
          <p:nvPr/>
        </p:nvGrpSpPr>
        <p:grpSpPr>
          <a:xfrm rot="0">
            <a:off x="4781828" y="1028700"/>
            <a:ext cx="7929693" cy="818863"/>
            <a:chOff x="0" y="0"/>
            <a:chExt cx="2088479" cy="215668"/>
          </a:xfrm>
        </p:grpSpPr>
        <p:sp>
          <p:nvSpPr>
            <p:cNvPr name="Freeform 21" id="21"/>
            <p:cNvSpPr/>
            <p:nvPr/>
          </p:nvSpPr>
          <p:spPr>
            <a:xfrm flipH="false" flipV="false" rot="0">
              <a:off x="0" y="0"/>
              <a:ext cx="2088479" cy="215668"/>
            </a:xfrm>
            <a:custGeom>
              <a:avLst/>
              <a:gdLst/>
              <a:ahLst/>
              <a:cxnLst/>
              <a:rect r="r" b="b" t="t" l="l"/>
              <a:pathLst>
                <a:path h="215668" w="2088479">
                  <a:moveTo>
                    <a:pt x="0" y="0"/>
                  </a:moveTo>
                  <a:lnTo>
                    <a:pt x="2088479" y="0"/>
                  </a:lnTo>
                  <a:lnTo>
                    <a:pt x="2088479" y="215668"/>
                  </a:lnTo>
                  <a:lnTo>
                    <a:pt x="0" y="215668"/>
                  </a:lnTo>
                  <a:close/>
                </a:path>
              </a:pathLst>
            </a:custGeom>
            <a:solidFill>
              <a:srgbClr val="00BF63"/>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23" id="23"/>
          <p:cNvSpPr txBox="true"/>
          <p:nvPr/>
        </p:nvSpPr>
        <p:spPr>
          <a:xfrm rot="0">
            <a:off x="4958031" y="963866"/>
            <a:ext cx="7582880" cy="797561"/>
          </a:xfrm>
          <a:prstGeom prst="rect">
            <a:avLst/>
          </a:prstGeom>
        </p:spPr>
        <p:txBody>
          <a:bodyPr anchor="t" rtlCol="false" tIns="0" lIns="0" bIns="0" rIns="0">
            <a:spAutoFit/>
          </a:bodyPr>
          <a:lstStyle/>
          <a:p>
            <a:pPr algn="ctr">
              <a:lnSpc>
                <a:spcPts val="6439"/>
              </a:lnSpc>
              <a:spcBef>
                <a:spcPct val="0"/>
              </a:spcBef>
            </a:pPr>
            <a:r>
              <a:rPr lang="en-US" sz="4599">
                <a:solidFill>
                  <a:srgbClr val="F6F6F6"/>
                </a:solidFill>
                <a:latin typeface="Helios Bold"/>
              </a:rPr>
              <a:t>CUDA programming model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47D43"/>
        </a:solidFill>
      </p:bgPr>
    </p:bg>
    <p:spTree>
      <p:nvGrpSpPr>
        <p:cNvPr id="1" name=""/>
        <p:cNvGrpSpPr/>
        <p:nvPr/>
      </p:nvGrpSpPr>
      <p:grpSpPr>
        <a:xfrm>
          <a:off x="0" y="0"/>
          <a:ext cx="0" cy="0"/>
          <a:chOff x="0" y="0"/>
          <a:chExt cx="0" cy="0"/>
        </a:xfrm>
      </p:grpSpPr>
      <p:sp>
        <p:nvSpPr>
          <p:cNvPr name="Freeform 2" id="2"/>
          <p:cNvSpPr/>
          <p:nvPr/>
        </p:nvSpPr>
        <p:spPr>
          <a:xfrm flipH="false" flipV="true" rot="9290340">
            <a:off x="-2674053" y="106348"/>
            <a:ext cx="22289846" cy="8064871"/>
          </a:xfrm>
          <a:custGeom>
            <a:avLst/>
            <a:gdLst/>
            <a:ahLst/>
            <a:cxnLst/>
            <a:rect r="r" b="b" t="t" l="l"/>
            <a:pathLst>
              <a:path h="8064871" w="22289846">
                <a:moveTo>
                  <a:pt x="0" y="8064872"/>
                </a:moveTo>
                <a:lnTo>
                  <a:pt x="22289846" y="8064872"/>
                </a:lnTo>
                <a:lnTo>
                  <a:pt x="22289846" y="0"/>
                </a:lnTo>
                <a:lnTo>
                  <a:pt x="0" y="0"/>
                </a:lnTo>
                <a:lnTo>
                  <a:pt x="0" y="806487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144593">
            <a:off x="-2915627" y="-2079350"/>
            <a:ext cx="17617704" cy="17617704"/>
          </a:xfrm>
          <a:custGeom>
            <a:avLst/>
            <a:gdLst/>
            <a:ahLst/>
            <a:cxnLst/>
            <a:rect r="r" b="b" t="t" l="l"/>
            <a:pathLst>
              <a:path h="17617704" w="17617704">
                <a:moveTo>
                  <a:pt x="0" y="0"/>
                </a:moveTo>
                <a:lnTo>
                  <a:pt x="17617703" y="0"/>
                </a:lnTo>
                <a:lnTo>
                  <a:pt x="17617703" y="17617704"/>
                </a:lnTo>
                <a:lnTo>
                  <a:pt x="0" y="17617704"/>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765149">
            <a:off x="-4085924" y="-2536383"/>
            <a:ext cx="4906190" cy="8474665"/>
            <a:chOff x="0" y="0"/>
            <a:chExt cx="1777294" cy="3069993"/>
          </a:xfrm>
        </p:grpSpPr>
        <p:sp>
          <p:nvSpPr>
            <p:cNvPr name="Freeform 5" id="5"/>
            <p:cNvSpPr/>
            <p:nvPr/>
          </p:nvSpPr>
          <p:spPr>
            <a:xfrm flipH="false" flipV="false" rot="0">
              <a:off x="0" y="0"/>
              <a:ext cx="1777294" cy="3069993"/>
            </a:xfrm>
            <a:custGeom>
              <a:avLst/>
              <a:gdLst/>
              <a:ahLst/>
              <a:cxnLst/>
              <a:rect r="r" b="b" t="t" l="l"/>
              <a:pathLst>
                <a:path h="3069993" w="1777294">
                  <a:moveTo>
                    <a:pt x="0" y="0"/>
                  </a:moveTo>
                  <a:lnTo>
                    <a:pt x="1777294" y="0"/>
                  </a:lnTo>
                  <a:lnTo>
                    <a:pt x="1777294" y="3069993"/>
                  </a:lnTo>
                  <a:lnTo>
                    <a:pt x="0" y="3069993"/>
                  </a:lnTo>
                  <a:close/>
                </a:path>
              </a:pathLst>
            </a:custGeom>
            <a:solidFill>
              <a:srgbClr val="7ED957"/>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7" id="7"/>
          <p:cNvGrpSpPr/>
          <p:nvPr/>
        </p:nvGrpSpPr>
        <p:grpSpPr>
          <a:xfrm rot="484692">
            <a:off x="-3318157" y="-2911397"/>
            <a:ext cx="3846286" cy="7320197"/>
            <a:chOff x="0" y="0"/>
            <a:chExt cx="1393338" cy="2651781"/>
          </a:xfrm>
        </p:grpSpPr>
        <p:sp>
          <p:nvSpPr>
            <p:cNvPr name="Freeform 8" id="8"/>
            <p:cNvSpPr/>
            <p:nvPr/>
          </p:nvSpPr>
          <p:spPr>
            <a:xfrm flipH="false" flipV="false" rot="0">
              <a:off x="0" y="0"/>
              <a:ext cx="1393338" cy="2651781"/>
            </a:xfrm>
            <a:custGeom>
              <a:avLst/>
              <a:gdLst/>
              <a:ahLst/>
              <a:cxnLst/>
              <a:rect r="r" b="b" t="t" l="l"/>
              <a:pathLst>
                <a:path h="2651781" w="1393338">
                  <a:moveTo>
                    <a:pt x="0" y="0"/>
                  </a:moveTo>
                  <a:lnTo>
                    <a:pt x="1393338" y="0"/>
                  </a:lnTo>
                  <a:lnTo>
                    <a:pt x="1393338" y="2651781"/>
                  </a:lnTo>
                  <a:lnTo>
                    <a:pt x="0" y="2651781"/>
                  </a:lnTo>
                  <a:close/>
                </a:path>
              </a:pathLst>
            </a:custGeom>
            <a:solidFill>
              <a:srgbClr val="E4E4E4">
                <a:alpha val="87843"/>
              </a:srgbClr>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0" id="10"/>
          <p:cNvGrpSpPr/>
          <p:nvPr/>
        </p:nvGrpSpPr>
        <p:grpSpPr>
          <a:xfrm rot="0">
            <a:off x="1028700" y="1028700"/>
            <a:ext cx="16230600" cy="8229600"/>
            <a:chOff x="0" y="0"/>
            <a:chExt cx="4274726" cy="2167467"/>
          </a:xfrm>
        </p:grpSpPr>
        <p:sp>
          <p:nvSpPr>
            <p:cNvPr name="Freeform 11" id="11"/>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4F2F2"/>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3" id="13"/>
          <p:cNvGrpSpPr/>
          <p:nvPr/>
        </p:nvGrpSpPr>
        <p:grpSpPr>
          <a:xfrm rot="765149">
            <a:off x="17022775" y="4968185"/>
            <a:ext cx="6748162" cy="11656380"/>
            <a:chOff x="0" y="0"/>
            <a:chExt cx="1777294" cy="3069993"/>
          </a:xfrm>
        </p:grpSpPr>
        <p:sp>
          <p:nvSpPr>
            <p:cNvPr name="Freeform 14" id="14"/>
            <p:cNvSpPr/>
            <p:nvPr/>
          </p:nvSpPr>
          <p:spPr>
            <a:xfrm flipH="false" flipV="false" rot="0">
              <a:off x="0" y="0"/>
              <a:ext cx="1777294" cy="3069993"/>
            </a:xfrm>
            <a:custGeom>
              <a:avLst/>
              <a:gdLst/>
              <a:ahLst/>
              <a:cxnLst/>
              <a:rect r="r" b="b" t="t" l="l"/>
              <a:pathLst>
                <a:path h="3069993" w="1777294">
                  <a:moveTo>
                    <a:pt x="0" y="0"/>
                  </a:moveTo>
                  <a:lnTo>
                    <a:pt x="1777294" y="0"/>
                  </a:lnTo>
                  <a:lnTo>
                    <a:pt x="1777294" y="3069993"/>
                  </a:lnTo>
                  <a:lnTo>
                    <a:pt x="0" y="3069993"/>
                  </a:lnTo>
                  <a:close/>
                </a:path>
              </a:pathLst>
            </a:custGeom>
            <a:solidFill>
              <a:srgbClr val="7ED957"/>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6" id="16"/>
          <p:cNvGrpSpPr/>
          <p:nvPr/>
        </p:nvGrpSpPr>
        <p:grpSpPr>
          <a:xfrm rot="484692">
            <a:off x="17627604" y="4688914"/>
            <a:ext cx="5290329" cy="10068480"/>
            <a:chOff x="0" y="0"/>
            <a:chExt cx="1393338" cy="2651781"/>
          </a:xfrm>
        </p:grpSpPr>
        <p:sp>
          <p:nvSpPr>
            <p:cNvPr name="Freeform 17" id="17"/>
            <p:cNvSpPr/>
            <p:nvPr/>
          </p:nvSpPr>
          <p:spPr>
            <a:xfrm flipH="false" flipV="false" rot="0">
              <a:off x="0" y="0"/>
              <a:ext cx="1393338" cy="2651781"/>
            </a:xfrm>
            <a:custGeom>
              <a:avLst/>
              <a:gdLst/>
              <a:ahLst/>
              <a:cxnLst/>
              <a:rect r="r" b="b" t="t" l="l"/>
              <a:pathLst>
                <a:path h="2651781" w="1393338">
                  <a:moveTo>
                    <a:pt x="0" y="0"/>
                  </a:moveTo>
                  <a:lnTo>
                    <a:pt x="1393338" y="0"/>
                  </a:lnTo>
                  <a:lnTo>
                    <a:pt x="1393338" y="2651781"/>
                  </a:lnTo>
                  <a:lnTo>
                    <a:pt x="0" y="2651781"/>
                  </a:lnTo>
                  <a:close/>
                </a:path>
              </a:pathLst>
            </a:custGeom>
            <a:solidFill>
              <a:srgbClr val="E4E4E4">
                <a:alpha val="87843"/>
              </a:srgbClr>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19" id="19"/>
          <p:cNvSpPr txBox="true"/>
          <p:nvPr/>
        </p:nvSpPr>
        <p:spPr>
          <a:xfrm rot="0">
            <a:off x="1245078" y="2551078"/>
            <a:ext cx="15479640" cy="5934710"/>
          </a:xfrm>
          <a:prstGeom prst="rect">
            <a:avLst/>
          </a:prstGeom>
        </p:spPr>
        <p:txBody>
          <a:bodyPr anchor="t" rtlCol="false" tIns="0" lIns="0" bIns="0" rIns="0">
            <a:spAutoFit/>
          </a:bodyPr>
          <a:lstStyle/>
          <a:p>
            <a:pPr algn="just" marL="561341" indent="-280670" lvl="1">
              <a:lnSpc>
                <a:spcPts val="3640"/>
              </a:lnSpc>
              <a:buFont typeface="Arial"/>
              <a:buChar char="•"/>
            </a:pPr>
            <a:r>
              <a:rPr lang="en-US" sz="2600">
                <a:solidFill>
                  <a:srgbClr val="000000"/>
                </a:solidFill>
                <a:latin typeface="Canva Sans 1 Bold"/>
              </a:rPr>
              <a:t>cudaMalloc</a:t>
            </a:r>
            <a:r>
              <a:rPr lang="en-US" sz="2600">
                <a:solidFill>
                  <a:srgbClr val="000000"/>
                </a:solidFill>
                <a:latin typeface="Canva Sans 1"/>
              </a:rPr>
              <a:t>: Allocates memory on the GPU.</a:t>
            </a:r>
          </a:p>
          <a:p>
            <a:pPr algn="just">
              <a:lnSpc>
                <a:spcPts val="3640"/>
              </a:lnSpc>
            </a:pPr>
          </a:p>
          <a:p>
            <a:pPr algn="just" marL="561341" indent="-280670" lvl="1">
              <a:lnSpc>
                <a:spcPts val="3640"/>
              </a:lnSpc>
              <a:buFont typeface="Arial"/>
              <a:buChar char="•"/>
            </a:pPr>
            <a:r>
              <a:rPr lang="en-US" sz="2600">
                <a:solidFill>
                  <a:srgbClr val="000000"/>
                </a:solidFill>
                <a:latin typeface="Canva Sans 1 Bold"/>
              </a:rPr>
              <a:t>cudaMemcpy</a:t>
            </a:r>
            <a:r>
              <a:rPr lang="en-US" sz="2600">
                <a:solidFill>
                  <a:srgbClr val="000000"/>
                </a:solidFill>
                <a:latin typeface="Canva Sans 1"/>
              </a:rPr>
              <a:t>: Copies data between the host and device.</a:t>
            </a:r>
          </a:p>
          <a:p>
            <a:pPr algn="just">
              <a:lnSpc>
                <a:spcPts val="3640"/>
              </a:lnSpc>
            </a:pPr>
          </a:p>
          <a:p>
            <a:pPr algn="just" marL="561341" indent="-280670" lvl="1">
              <a:lnSpc>
                <a:spcPts val="3640"/>
              </a:lnSpc>
              <a:buFont typeface="Arial"/>
              <a:buChar char="•"/>
            </a:pPr>
            <a:r>
              <a:rPr lang="en-US" sz="2600">
                <a:solidFill>
                  <a:srgbClr val="000000"/>
                </a:solidFill>
                <a:latin typeface="Canva Sans 1 Bold"/>
              </a:rPr>
              <a:t>cudaMemcpyHostToDevice</a:t>
            </a:r>
            <a:r>
              <a:rPr lang="en-US" sz="2600">
                <a:solidFill>
                  <a:srgbClr val="000000"/>
                </a:solidFill>
                <a:latin typeface="Canva Sans 1"/>
              </a:rPr>
              <a:t>: Copies data from host to device.</a:t>
            </a:r>
          </a:p>
          <a:p>
            <a:pPr algn="just">
              <a:lnSpc>
                <a:spcPts val="3640"/>
              </a:lnSpc>
            </a:pPr>
          </a:p>
          <a:p>
            <a:pPr algn="just" marL="561341" indent="-280670" lvl="1">
              <a:lnSpc>
                <a:spcPts val="3640"/>
              </a:lnSpc>
              <a:buFont typeface="Arial"/>
              <a:buChar char="•"/>
            </a:pPr>
            <a:r>
              <a:rPr lang="en-US" sz="2600">
                <a:solidFill>
                  <a:srgbClr val="000000"/>
                </a:solidFill>
                <a:latin typeface="Canva Sans 1 Bold"/>
              </a:rPr>
              <a:t>cudaMemcpyDeviceToHost</a:t>
            </a:r>
            <a:r>
              <a:rPr lang="en-US" sz="2600">
                <a:solidFill>
                  <a:srgbClr val="000000"/>
                </a:solidFill>
                <a:latin typeface="Canva Sans 1"/>
              </a:rPr>
              <a:t>: Copies data from device to host.</a:t>
            </a:r>
          </a:p>
          <a:p>
            <a:pPr algn="just">
              <a:lnSpc>
                <a:spcPts val="3640"/>
              </a:lnSpc>
            </a:pPr>
          </a:p>
          <a:p>
            <a:pPr algn="just" marL="561341" indent="-280670" lvl="1">
              <a:lnSpc>
                <a:spcPts val="3640"/>
              </a:lnSpc>
              <a:buFont typeface="Arial"/>
              <a:buChar char="•"/>
            </a:pPr>
            <a:r>
              <a:rPr lang="en-US" sz="2600">
                <a:solidFill>
                  <a:srgbClr val="000000"/>
                </a:solidFill>
                <a:latin typeface="Canva Sans 1 Bold"/>
              </a:rPr>
              <a:t>cudaMemcpyDeviceToDevice</a:t>
            </a:r>
            <a:r>
              <a:rPr lang="en-US" sz="2600">
                <a:solidFill>
                  <a:srgbClr val="000000"/>
                </a:solidFill>
                <a:latin typeface="Canva Sans 1"/>
              </a:rPr>
              <a:t>: Copies data between different locations on the device.</a:t>
            </a:r>
          </a:p>
          <a:p>
            <a:pPr algn="just">
              <a:lnSpc>
                <a:spcPts val="3640"/>
              </a:lnSpc>
            </a:pPr>
          </a:p>
          <a:p>
            <a:pPr algn="just" marL="561341" indent="-280670" lvl="1">
              <a:lnSpc>
                <a:spcPts val="3640"/>
              </a:lnSpc>
              <a:buFont typeface="Arial"/>
              <a:buChar char="•"/>
            </a:pPr>
            <a:r>
              <a:rPr lang="en-US" sz="2600">
                <a:solidFill>
                  <a:srgbClr val="000000"/>
                </a:solidFill>
                <a:latin typeface="Canva Sans 1 Bold"/>
              </a:rPr>
              <a:t>cudaFree</a:t>
            </a:r>
            <a:r>
              <a:rPr lang="en-US" sz="2600">
                <a:solidFill>
                  <a:srgbClr val="000000"/>
                </a:solidFill>
                <a:latin typeface="Canva Sans 1"/>
              </a:rPr>
              <a:t>: Frees memory on the GPU.</a:t>
            </a:r>
          </a:p>
          <a:p>
            <a:pPr algn="just">
              <a:lnSpc>
                <a:spcPts val="3640"/>
              </a:lnSpc>
            </a:pPr>
          </a:p>
          <a:p>
            <a:pPr algn="just" marL="561341" indent="-280670" lvl="1">
              <a:lnSpc>
                <a:spcPts val="3640"/>
              </a:lnSpc>
              <a:buFont typeface="Arial"/>
              <a:buChar char="•"/>
            </a:pPr>
            <a:r>
              <a:rPr lang="en-US" sz="2600">
                <a:solidFill>
                  <a:srgbClr val="000000"/>
                </a:solidFill>
                <a:latin typeface="Canva Sans 1 Bold"/>
              </a:rPr>
              <a:t>cudaDeviceSynchronize</a:t>
            </a:r>
            <a:r>
              <a:rPr lang="en-US" sz="2600">
                <a:solidFill>
                  <a:srgbClr val="000000"/>
                </a:solidFill>
                <a:latin typeface="Canva Sans 1"/>
              </a:rPr>
              <a:t>: Waits for the  launched kernels on the current device to complete.</a:t>
            </a:r>
          </a:p>
        </p:txBody>
      </p:sp>
      <p:grpSp>
        <p:nvGrpSpPr>
          <p:cNvPr name="Group 20" id="20"/>
          <p:cNvGrpSpPr/>
          <p:nvPr/>
        </p:nvGrpSpPr>
        <p:grpSpPr>
          <a:xfrm rot="0">
            <a:off x="6144969" y="1349794"/>
            <a:ext cx="5998061" cy="702311"/>
            <a:chOff x="0" y="0"/>
            <a:chExt cx="1579736" cy="184971"/>
          </a:xfrm>
        </p:grpSpPr>
        <p:sp>
          <p:nvSpPr>
            <p:cNvPr name="Freeform 21" id="21"/>
            <p:cNvSpPr/>
            <p:nvPr/>
          </p:nvSpPr>
          <p:spPr>
            <a:xfrm flipH="false" flipV="false" rot="0">
              <a:off x="0" y="0"/>
              <a:ext cx="1579736" cy="184971"/>
            </a:xfrm>
            <a:custGeom>
              <a:avLst/>
              <a:gdLst/>
              <a:ahLst/>
              <a:cxnLst/>
              <a:rect r="r" b="b" t="t" l="l"/>
              <a:pathLst>
                <a:path h="184971" w="1579736">
                  <a:moveTo>
                    <a:pt x="0" y="0"/>
                  </a:moveTo>
                  <a:lnTo>
                    <a:pt x="1579736" y="0"/>
                  </a:lnTo>
                  <a:lnTo>
                    <a:pt x="1579736" y="184971"/>
                  </a:lnTo>
                  <a:lnTo>
                    <a:pt x="0" y="184971"/>
                  </a:lnTo>
                  <a:close/>
                </a:path>
              </a:pathLst>
            </a:custGeom>
            <a:solidFill>
              <a:srgbClr val="7ED957"/>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23" id="23"/>
          <p:cNvSpPr txBox="true"/>
          <p:nvPr/>
        </p:nvSpPr>
        <p:spPr>
          <a:xfrm rot="0">
            <a:off x="6656115" y="1254544"/>
            <a:ext cx="4657566" cy="797561"/>
          </a:xfrm>
          <a:prstGeom prst="rect">
            <a:avLst/>
          </a:prstGeom>
        </p:spPr>
        <p:txBody>
          <a:bodyPr anchor="t" rtlCol="false" tIns="0" lIns="0" bIns="0" rIns="0">
            <a:spAutoFit/>
          </a:bodyPr>
          <a:lstStyle/>
          <a:p>
            <a:pPr algn="ctr">
              <a:lnSpc>
                <a:spcPts val="6439"/>
              </a:lnSpc>
              <a:spcBef>
                <a:spcPct val="0"/>
              </a:spcBef>
            </a:pPr>
            <a:r>
              <a:rPr lang="en-US" sz="4599">
                <a:solidFill>
                  <a:srgbClr val="F6F6F6"/>
                </a:solidFill>
                <a:latin typeface="Helios Bold"/>
              </a:rPr>
              <a:t>CUDA API calls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9290340">
            <a:off x="-1582639" y="1210472"/>
            <a:ext cx="22289846" cy="8064871"/>
          </a:xfrm>
          <a:custGeom>
            <a:avLst/>
            <a:gdLst/>
            <a:ahLst/>
            <a:cxnLst/>
            <a:rect r="r" b="b" t="t" l="l"/>
            <a:pathLst>
              <a:path h="8064871" w="22289846">
                <a:moveTo>
                  <a:pt x="0" y="8064871"/>
                </a:moveTo>
                <a:lnTo>
                  <a:pt x="22289845" y="8064871"/>
                </a:lnTo>
                <a:lnTo>
                  <a:pt x="22289845" y="0"/>
                </a:lnTo>
                <a:lnTo>
                  <a:pt x="0" y="0"/>
                </a:lnTo>
                <a:lnTo>
                  <a:pt x="0" y="806487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144593">
            <a:off x="-2915627" y="-2079350"/>
            <a:ext cx="17617704" cy="17617704"/>
          </a:xfrm>
          <a:custGeom>
            <a:avLst/>
            <a:gdLst/>
            <a:ahLst/>
            <a:cxnLst/>
            <a:rect r="r" b="b" t="t" l="l"/>
            <a:pathLst>
              <a:path h="17617704" w="17617704">
                <a:moveTo>
                  <a:pt x="0" y="0"/>
                </a:moveTo>
                <a:lnTo>
                  <a:pt x="17617703" y="0"/>
                </a:lnTo>
                <a:lnTo>
                  <a:pt x="17617703" y="17617704"/>
                </a:lnTo>
                <a:lnTo>
                  <a:pt x="0" y="17617704"/>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765149">
            <a:off x="-4085924" y="-2536383"/>
            <a:ext cx="4906190" cy="8474665"/>
            <a:chOff x="0" y="0"/>
            <a:chExt cx="1777294" cy="3069993"/>
          </a:xfrm>
        </p:grpSpPr>
        <p:sp>
          <p:nvSpPr>
            <p:cNvPr name="Freeform 5" id="5"/>
            <p:cNvSpPr/>
            <p:nvPr/>
          </p:nvSpPr>
          <p:spPr>
            <a:xfrm flipH="false" flipV="false" rot="0">
              <a:off x="0" y="0"/>
              <a:ext cx="1777294" cy="3069993"/>
            </a:xfrm>
            <a:custGeom>
              <a:avLst/>
              <a:gdLst/>
              <a:ahLst/>
              <a:cxnLst/>
              <a:rect r="r" b="b" t="t" l="l"/>
              <a:pathLst>
                <a:path h="3069993" w="1777294">
                  <a:moveTo>
                    <a:pt x="0" y="0"/>
                  </a:moveTo>
                  <a:lnTo>
                    <a:pt x="1777294" y="0"/>
                  </a:lnTo>
                  <a:lnTo>
                    <a:pt x="1777294" y="3069993"/>
                  </a:lnTo>
                  <a:lnTo>
                    <a:pt x="0" y="3069993"/>
                  </a:lnTo>
                  <a:close/>
                </a:path>
              </a:pathLst>
            </a:custGeom>
            <a:solidFill>
              <a:srgbClr val="7ED957"/>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7" id="7"/>
          <p:cNvGrpSpPr/>
          <p:nvPr/>
        </p:nvGrpSpPr>
        <p:grpSpPr>
          <a:xfrm rot="484692">
            <a:off x="-3318157" y="-2911397"/>
            <a:ext cx="3846286" cy="7320197"/>
            <a:chOff x="0" y="0"/>
            <a:chExt cx="1393338" cy="2651781"/>
          </a:xfrm>
        </p:grpSpPr>
        <p:sp>
          <p:nvSpPr>
            <p:cNvPr name="Freeform 8" id="8"/>
            <p:cNvSpPr/>
            <p:nvPr/>
          </p:nvSpPr>
          <p:spPr>
            <a:xfrm flipH="false" flipV="false" rot="0">
              <a:off x="0" y="0"/>
              <a:ext cx="1393338" cy="2651781"/>
            </a:xfrm>
            <a:custGeom>
              <a:avLst/>
              <a:gdLst/>
              <a:ahLst/>
              <a:cxnLst/>
              <a:rect r="r" b="b" t="t" l="l"/>
              <a:pathLst>
                <a:path h="2651781" w="1393338">
                  <a:moveTo>
                    <a:pt x="0" y="0"/>
                  </a:moveTo>
                  <a:lnTo>
                    <a:pt x="1393338" y="0"/>
                  </a:lnTo>
                  <a:lnTo>
                    <a:pt x="1393338" y="2651781"/>
                  </a:lnTo>
                  <a:lnTo>
                    <a:pt x="0" y="2651781"/>
                  </a:lnTo>
                  <a:close/>
                </a:path>
              </a:pathLst>
            </a:custGeom>
            <a:solidFill>
              <a:srgbClr val="E4E4E4">
                <a:alpha val="87843"/>
              </a:srgbClr>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0" id="10"/>
          <p:cNvGrpSpPr/>
          <p:nvPr/>
        </p:nvGrpSpPr>
        <p:grpSpPr>
          <a:xfrm rot="0">
            <a:off x="1377014" y="1700949"/>
            <a:ext cx="7022507" cy="7573703"/>
            <a:chOff x="0" y="0"/>
            <a:chExt cx="1849549" cy="1994720"/>
          </a:xfrm>
        </p:grpSpPr>
        <p:sp>
          <p:nvSpPr>
            <p:cNvPr name="Freeform 11" id="11"/>
            <p:cNvSpPr/>
            <p:nvPr/>
          </p:nvSpPr>
          <p:spPr>
            <a:xfrm flipH="false" flipV="false" rot="0">
              <a:off x="0" y="0"/>
              <a:ext cx="1849549" cy="1994720"/>
            </a:xfrm>
            <a:custGeom>
              <a:avLst/>
              <a:gdLst/>
              <a:ahLst/>
              <a:cxnLst/>
              <a:rect r="r" b="b" t="t" l="l"/>
              <a:pathLst>
                <a:path h="1994720" w="1849549">
                  <a:moveTo>
                    <a:pt x="0" y="0"/>
                  </a:moveTo>
                  <a:lnTo>
                    <a:pt x="1849549" y="0"/>
                  </a:lnTo>
                  <a:lnTo>
                    <a:pt x="1849549" y="1994720"/>
                  </a:lnTo>
                  <a:lnTo>
                    <a:pt x="0" y="1994720"/>
                  </a:lnTo>
                  <a:close/>
                </a:path>
              </a:pathLst>
            </a:custGeom>
            <a:solidFill>
              <a:srgbClr val="F6F6F6"/>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3" id="13"/>
          <p:cNvGrpSpPr/>
          <p:nvPr/>
        </p:nvGrpSpPr>
        <p:grpSpPr>
          <a:xfrm rot="0">
            <a:off x="9144000" y="502920"/>
            <a:ext cx="7385703" cy="8748348"/>
            <a:chOff x="0" y="0"/>
            <a:chExt cx="1945206" cy="2304092"/>
          </a:xfrm>
        </p:grpSpPr>
        <p:sp>
          <p:nvSpPr>
            <p:cNvPr name="Freeform 14" id="14"/>
            <p:cNvSpPr/>
            <p:nvPr/>
          </p:nvSpPr>
          <p:spPr>
            <a:xfrm flipH="false" flipV="false" rot="0">
              <a:off x="0" y="0"/>
              <a:ext cx="1945206" cy="2304092"/>
            </a:xfrm>
            <a:custGeom>
              <a:avLst/>
              <a:gdLst/>
              <a:ahLst/>
              <a:cxnLst/>
              <a:rect r="r" b="b" t="t" l="l"/>
              <a:pathLst>
                <a:path h="2304092" w="1945206">
                  <a:moveTo>
                    <a:pt x="0" y="0"/>
                  </a:moveTo>
                  <a:lnTo>
                    <a:pt x="1945206" y="0"/>
                  </a:lnTo>
                  <a:lnTo>
                    <a:pt x="1945206" y="2304092"/>
                  </a:lnTo>
                  <a:lnTo>
                    <a:pt x="0" y="2304092"/>
                  </a:lnTo>
                  <a:close/>
                </a:path>
              </a:pathLst>
            </a:custGeom>
            <a:solidFill>
              <a:srgbClr val="F6F6F6"/>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6" id="16"/>
          <p:cNvGrpSpPr/>
          <p:nvPr/>
        </p:nvGrpSpPr>
        <p:grpSpPr>
          <a:xfrm rot="765149">
            <a:off x="17022775" y="4968185"/>
            <a:ext cx="6748162" cy="11656380"/>
            <a:chOff x="0" y="0"/>
            <a:chExt cx="1777294" cy="3069993"/>
          </a:xfrm>
        </p:grpSpPr>
        <p:sp>
          <p:nvSpPr>
            <p:cNvPr name="Freeform 17" id="17"/>
            <p:cNvSpPr/>
            <p:nvPr/>
          </p:nvSpPr>
          <p:spPr>
            <a:xfrm flipH="false" flipV="false" rot="0">
              <a:off x="0" y="0"/>
              <a:ext cx="1777294" cy="3069993"/>
            </a:xfrm>
            <a:custGeom>
              <a:avLst/>
              <a:gdLst/>
              <a:ahLst/>
              <a:cxnLst/>
              <a:rect r="r" b="b" t="t" l="l"/>
              <a:pathLst>
                <a:path h="3069993" w="1777294">
                  <a:moveTo>
                    <a:pt x="0" y="0"/>
                  </a:moveTo>
                  <a:lnTo>
                    <a:pt x="1777294" y="0"/>
                  </a:lnTo>
                  <a:lnTo>
                    <a:pt x="1777294" y="3069993"/>
                  </a:lnTo>
                  <a:lnTo>
                    <a:pt x="0" y="3069993"/>
                  </a:lnTo>
                  <a:close/>
                </a:path>
              </a:pathLst>
            </a:custGeom>
            <a:solidFill>
              <a:srgbClr val="7ED957"/>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9" id="19"/>
          <p:cNvGrpSpPr/>
          <p:nvPr/>
        </p:nvGrpSpPr>
        <p:grpSpPr>
          <a:xfrm rot="484692">
            <a:off x="17627604" y="4688914"/>
            <a:ext cx="5290329" cy="10068480"/>
            <a:chOff x="0" y="0"/>
            <a:chExt cx="1393338" cy="2651781"/>
          </a:xfrm>
        </p:grpSpPr>
        <p:sp>
          <p:nvSpPr>
            <p:cNvPr name="Freeform 20" id="20"/>
            <p:cNvSpPr/>
            <p:nvPr/>
          </p:nvSpPr>
          <p:spPr>
            <a:xfrm flipH="false" flipV="false" rot="0">
              <a:off x="0" y="0"/>
              <a:ext cx="1393338" cy="2651781"/>
            </a:xfrm>
            <a:custGeom>
              <a:avLst/>
              <a:gdLst/>
              <a:ahLst/>
              <a:cxnLst/>
              <a:rect r="r" b="b" t="t" l="l"/>
              <a:pathLst>
                <a:path h="2651781" w="1393338">
                  <a:moveTo>
                    <a:pt x="0" y="0"/>
                  </a:moveTo>
                  <a:lnTo>
                    <a:pt x="1393338" y="0"/>
                  </a:lnTo>
                  <a:lnTo>
                    <a:pt x="1393338" y="2651781"/>
                  </a:lnTo>
                  <a:lnTo>
                    <a:pt x="0" y="2651781"/>
                  </a:lnTo>
                  <a:close/>
                </a:path>
              </a:pathLst>
            </a:custGeom>
            <a:solidFill>
              <a:srgbClr val="E4E4E4">
                <a:alpha val="87843"/>
              </a:srgbClr>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22" id="22"/>
          <p:cNvGrpSpPr/>
          <p:nvPr/>
        </p:nvGrpSpPr>
        <p:grpSpPr>
          <a:xfrm rot="0">
            <a:off x="1377014" y="748701"/>
            <a:ext cx="6992282" cy="935896"/>
            <a:chOff x="0" y="0"/>
            <a:chExt cx="1841589" cy="246491"/>
          </a:xfrm>
        </p:grpSpPr>
        <p:sp>
          <p:nvSpPr>
            <p:cNvPr name="Freeform 23" id="23"/>
            <p:cNvSpPr/>
            <p:nvPr/>
          </p:nvSpPr>
          <p:spPr>
            <a:xfrm flipH="false" flipV="false" rot="0">
              <a:off x="0" y="0"/>
              <a:ext cx="1841589" cy="246491"/>
            </a:xfrm>
            <a:custGeom>
              <a:avLst/>
              <a:gdLst/>
              <a:ahLst/>
              <a:cxnLst/>
              <a:rect r="r" b="b" t="t" l="l"/>
              <a:pathLst>
                <a:path h="246491" w="1841589">
                  <a:moveTo>
                    <a:pt x="0" y="0"/>
                  </a:moveTo>
                  <a:lnTo>
                    <a:pt x="1841589" y="0"/>
                  </a:lnTo>
                  <a:lnTo>
                    <a:pt x="1841589" y="246491"/>
                  </a:lnTo>
                  <a:lnTo>
                    <a:pt x="0" y="246491"/>
                  </a:lnTo>
                  <a:close/>
                </a:path>
              </a:pathLst>
            </a:custGeom>
            <a:solidFill>
              <a:srgbClr val="00BF63"/>
            </a:solidFill>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25" id="25"/>
          <p:cNvSpPr txBox="true"/>
          <p:nvPr/>
        </p:nvSpPr>
        <p:spPr>
          <a:xfrm rot="0">
            <a:off x="1695103" y="1831946"/>
            <a:ext cx="6674193" cy="7231380"/>
          </a:xfrm>
          <a:prstGeom prst="rect">
            <a:avLst/>
          </a:prstGeom>
        </p:spPr>
        <p:txBody>
          <a:bodyPr anchor="t" rtlCol="false" tIns="0" lIns="0" bIns="0" rIns="0">
            <a:spAutoFit/>
          </a:bodyPr>
          <a:lstStyle/>
          <a:p>
            <a:pPr>
              <a:lnSpc>
                <a:spcPts val="2519"/>
              </a:lnSpc>
              <a:spcBef>
                <a:spcPct val="0"/>
              </a:spcBef>
            </a:pPr>
            <a:r>
              <a:rPr lang="en-US" sz="1799">
                <a:solidFill>
                  <a:srgbClr val="004AAD"/>
                </a:solidFill>
                <a:latin typeface="Helios"/>
              </a:rPr>
              <a:t>#</a:t>
            </a:r>
            <a:r>
              <a:rPr lang="en-US" sz="1799">
                <a:solidFill>
                  <a:srgbClr val="3D67A8"/>
                </a:solidFill>
                <a:latin typeface="Helios"/>
              </a:rPr>
              <a:t>include</a:t>
            </a:r>
            <a:r>
              <a:rPr lang="en-US" sz="1799">
                <a:solidFill>
                  <a:srgbClr val="000000"/>
                </a:solidFill>
                <a:latin typeface="Helios"/>
              </a:rPr>
              <a:t> </a:t>
            </a:r>
            <a:r>
              <a:rPr lang="en-US" sz="1799">
                <a:solidFill>
                  <a:srgbClr val="FF5757"/>
                </a:solidFill>
                <a:latin typeface="Helios"/>
              </a:rPr>
              <a:t>&lt;stdio.h&gt;</a:t>
            </a:r>
          </a:p>
          <a:p>
            <a:pPr>
              <a:lnSpc>
                <a:spcPts val="2519"/>
              </a:lnSpc>
              <a:spcBef>
                <a:spcPct val="0"/>
              </a:spcBef>
            </a:pPr>
          </a:p>
          <a:p>
            <a:pPr>
              <a:lnSpc>
                <a:spcPts val="2519"/>
              </a:lnSpc>
              <a:spcBef>
                <a:spcPct val="0"/>
              </a:spcBef>
            </a:pPr>
            <a:r>
              <a:rPr lang="en-US" sz="1799">
                <a:solidFill>
                  <a:srgbClr val="047D43"/>
                </a:solidFill>
                <a:latin typeface="Helios"/>
              </a:rPr>
              <a:t>// CUDA kernel for vector addition</a:t>
            </a:r>
          </a:p>
          <a:p>
            <a:pPr>
              <a:lnSpc>
                <a:spcPts val="2519"/>
              </a:lnSpc>
              <a:spcBef>
                <a:spcPct val="0"/>
              </a:spcBef>
            </a:pPr>
            <a:r>
              <a:rPr lang="en-US" sz="1799">
                <a:solidFill>
                  <a:srgbClr val="004AAD"/>
                </a:solidFill>
                <a:latin typeface="Helios"/>
              </a:rPr>
              <a:t>__global__</a:t>
            </a:r>
            <a:r>
              <a:rPr lang="en-US" sz="1799">
                <a:solidFill>
                  <a:srgbClr val="000000"/>
                </a:solidFill>
                <a:latin typeface="Helios"/>
              </a:rPr>
              <a:t> </a:t>
            </a:r>
            <a:r>
              <a:rPr lang="en-US" sz="1799">
                <a:solidFill>
                  <a:srgbClr val="004AAD"/>
                </a:solidFill>
                <a:latin typeface="Helios"/>
              </a:rPr>
              <a:t>void</a:t>
            </a:r>
            <a:r>
              <a:rPr lang="en-US" sz="1799">
                <a:solidFill>
                  <a:srgbClr val="000000"/>
                </a:solidFill>
                <a:latin typeface="Helios"/>
              </a:rPr>
              <a:t> </a:t>
            </a:r>
            <a:r>
              <a:rPr lang="en-US" sz="1799">
                <a:solidFill>
                  <a:srgbClr val="FF3131"/>
                </a:solidFill>
                <a:latin typeface="Helios"/>
              </a:rPr>
              <a:t>vectorAdd</a:t>
            </a:r>
            <a:r>
              <a:rPr lang="en-US" sz="1799">
                <a:solidFill>
                  <a:srgbClr val="000000"/>
                </a:solidFill>
                <a:latin typeface="Helios"/>
              </a:rPr>
              <a:t>(int *a, int *b, int *c, int n) {</a:t>
            </a:r>
          </a:p>
          <a:p>
            <a:pPr>
              <a:lnSpc>
                <a:spcPts val="2519"/>
              </a:lnSpc>
              <a:spcBef>
                <a:spcPct val="0"/>
              </a:spcBef>
            </a:pPr>
            <a:r>
              <a:rPr lang="en-US" sz="1799">
                <a:solidFill>
                  <a:srgbClr val="000000"/>
                </a:solidFill>
                <a:latin typeface="Helios"/>
              </a:rPr>
              <a:t>   </a:t>
            </a:r>
            <a:r>
              <a:rPr lang="en-US" sz="1799">
                <a:solidFill>
                  <a:srgbClr val="047D43"/>
                </a:solidFill>
                <a:latin typeface="Helios"/>
              </a:rPr>
              <a:t> // Get the thread index</a:t>
            </a:r>
          </a:p>
          <a:p>
            <a:pPr>
              <a:lnSpc>
                <a:spcPts val="2519"/>
              </a:lnSpc>
              <a:spcBef>
                <a:spcPct val="0"/>
              </a:spcBef>
            </a:pPr>
            <a:r>
              <a:rPr lang="en-US" sz="1799">
                <a:solidFill>
                  <a:srgbClr val="000000"/>
                </a:solidFill>
                <a:latin typeface="Helios"/>
              </a:rPr>
              <a:t>    </a:t>
            </a:r>
            <a:r>
              <a:rPr lang="en-US" sz="1799">
                <a:solidFill>
                  <a:srgbClr val="004AAD"/>
                </a:solidFill>
                <a:latin typeface="Helios"/>
              </a:rPr>
              <a:t>int</a:t>
            </a:r>
            <a:r>
              <a:rPr lang="en-US" sz="1799">
                <a:solidFill>
                  <a:srgbClr val="000000"/>
                </a:solidFill>
                <a:latin typeface="Helios"/>
              </a:rPr>
              <a:t> tid = </a:t>
            </a:r>
            <a:r>
              <a:rPr lang="en-US" sz="1799">
                <a:solidFill>
                  <a:srgbClr val="0051CB"/>
                </a:solidFill>
                <a:latin typeface="Helios"/>
              </a:rPr>
              <a:t>blockIdx.x</a:t>
            </a:r>
            <a:r>
              <a:rPr lang="en-US" sz="1799">
                <a:solidFill>
                  <a:srgbClr val="000000"/>
                </a:solidFill>
                <a:latin typeface="Helios"/>
              </a:rPr>
              <a:t> * </a:t>
            </a:r>
            <a:r>
              <a:rPr lang="en-US" sz="1799">
                <a:solidFill>
                  <a:srgbClr val="004AAD"/>
                </a:solidFill>
                <a:latin typeface="Helios"/>
              </a:rPr>
              <a:t>blockDim.x</a:t>
            </a:r>
            <a:r>
              <a:rPr lang="en-US" sz="1799">
                <a:solidFill>
                  <a:srgbClr val="000000"/>
                </a:solidFill>
                <a:latin typeface="Helios"/>
              </a:rPr>
              <a:t> + </a:t>
            </a:r>
            <a:r>
              <a:rPr lang="en-US" sz="1799">
                <a:solidFill>
                  <a:srgbClr val="004AAD"/>
                </a:solidFill>
                <a:latin typeface="Helios"/>
              </a:rPr>
              <a:t>threadIdx.x</a:t>
            </a:r>
            <a:r>
              <a:rPr lang="en-US" sz="1799">
                <a:solidFill>
                  <a:srgbClr val="000000"/>
                </a:solidFill>
                <a:latin typeface="Helios"/>
              </a:rPr>
              <a:t>;</a:t>
            </a:r>
          </a:p>
          <a:p>
            <a:pPr>
              <a:lnSpc>
                <a:spcPts val="2519"/>
              </a:lnSpc>
              <a:spcBef>
                <a:spcPct val="0"/>
              </a:spcBef>
            </a:pPr>
            <a:r>
              <a:rPr lang="en-US" sz="1799">
                <a:solidFill>
                  <a:srgbClr val="000000"/>
                </a:solidFill>
                <a:latin typeface="Helios"/>
              </a:rPr>
              <a:t>    </a:t>
            </a:r>
            <a:r>
              <a:rPr lang="en-US" sz="1799">
                <a:solidFill>
                  <a:srgbClr val="047D43"/>
                </a:solidFill>
                <a:latin typeface="Helios"/>
              </a:rPr>
              <a:t>// Perform vector addition</a:t>
            </a:r>
          </a:p>
          <a:p>
            <a:pPr>
              <a:lnSpc>
                <a:spcPts val="2519"/>
              </a:lnSpc>
              <a:spcBef>
                <a:spcPct val="0"/>
              </a:spcBef>
            </a:pPr>
            <a:r>
              <a:rPr lang="en-US" sz="1799">
                <a:solidFill>
                  <a:srgbClr val="000000"/>
                </a:solidFill>
                <a:latin typeface="Helios"/>
              </a:rPr>
              <a:t>    </a:t>
            </a:r>
            <a:r>
              <a:rPr lang="en-US" sz="1799">
                <a:solidFill>
                  <a:srgbClr val="FFBD59"/>
                </a:solidFill>
                <a:latin typeface="Helios"/>
              </a:rPr>
              <a:t>if</a:t>
            </a:r>
            <a:r>
              <a:rPr lang="en-US" sz="1799">
                <a:solidFill>
                  <a:srgbClr val="000000"/>
                </a:solidFill>
                <a:latin typeface="Helios"/>
              </a:rPr>
              <a:t> (tid &lt; n)</a:t>
            </a:r>
          </a:p>
          <a:p>
            <a:pPr>
              <a:lnSpc>
                <a:spcPts val="2519"/>
              </a:lnSpc>
              <a:spcBef>
                <a:spcPct val="0"/>
              </a:spcBef>
            </a:pPr>
            <a:r>
              <a:rPr lang="en-US" sz="1799">
                <a:solidFill>
                  <a:srgbClr val="000000"/>
                </a:solidFill>
                <a:latin typeface="Helios"/>
              </a:rPr>
              <a:t>        c[tid] = a[tid] + b[tid];</a:t>
            </a:r>
          </a:p>
          <a:p>
            <a:pPr>
              <a:lnSpc>
                <a:spcPts val="2519"/>
              </a:lnSpc>
              <a:spcBef>
                <a:spcPct val="0"/>
              </a:spcBef>
            </a:pPr>
            <a:r>
              <a:rPr lang="en-US" sz="1799">
                <a:solidFill>
                  <a:srgbClr val="000000"/>
                </a:solidFill>
                <a:latin typeface="Helios"/>
              </a:rPr>
              <a:t>}</a:t>
            </a:r>
          </a:p>
          <a:p>
            <a:pPr>
              <a:lnSpc>
                <a:spcPts val="2519"/>
              </a:lnSpc>
              <a:spcBef>
                <a:spcPct val="0"/>
              </a:spcBef>
            </a:pPr>
            <a:r>
              <a:rPr lang="en-US" sz="1799">
                <a:solidFill>
                  <a:srgbClr val="0051CB"/>
                </a:solidFill>
                <a:latin typeface="Helios"/>
              </a:rPr>
              <a:t>int</a:t>
            </a:r>
            <a:r>
              <a:rPr lang="en-US" sz="1799">
                <a:solidFill>
                  <a:srgbClr val="000000"/>
                </a:solidFill>
                <a:latin typeface="Helios"/>
              </a:rPr>
              <a:t> </a:t>
            </a:r>
            <a:r>
              <a:rPr lang="en-US" sz="1799">
                <a:solidFill>
                  <a:srgbClr val="FF3131"/>
                </a:solidFill>
                <a:latin typeface="Helios"/>
              </a:rPr>
              <a:t>main</a:t>
            </a:r>
            <a:r>
              <a:rPr lang="en-US" sz="1799">
                <a:solidFill>
                  <a:srgbClr val="000000"/>
                </a:solidFill>
                <a:latin typeface="Helios"/>
              </a:rPr>
              <a:t>() {</a:t>
            </a:r>
          </a:p>
          <a:p>
            <a:pPr>
              <a:lnSpc>
                <a:spcPts val="2519"/>
              </a:lnSpc>
              <a:spcBef>
                <a:spcPct val="0"/>
              </a:spcBef>
            </a:pPr>
            <a:r>
              <a:rPr lang="en-US" sz="1799">
                <a:solidFill>
                  <a:srgbClr val="000000"/>
                </a:solidFill>
                <a:latin typeface="Helios"/>
              </a:rPr>
              <a:t>    </a:t>
            </a:r>
            <a:r>
              <a:rPr lang="en-US" sz="1799">
                <a:solidFill>
                  <a:srgbClr val="0051CB"/>
                </a:solidFill>
                <a:latin typeface="Helios"/>
              </a:rPr>
              <a:t>int</a:t>
            </a:r>
            <a:r>
              <a:rPr lang="en-US" sz="1799">
                <a:solidFill>
                  <a:srgbClr val="000000"/>
                </a:solidFill>
                <a:latin typeface="Helios"/>
              </a:rPr>
              <a:t> n = 1024;  </a:t>
            </a:r>
            <a:r>
              <a:rPr lang="en-US" sz="1799">
                <a:solidFill>
                  <a:srgbClr val="047D43"/>
                </a:solidFill>
                <a:latin typeface="Helios"/>
              </a:rPr>
              <a:t>// Size of the vectors</a:t>
            </a:r>
          </a:p>
          <a:p>
            <a:pPr>
              <a:lnSpc>
                <a:spcPts val="2519"/>
              </a:lnSpc>
              <a:spcBef>
                <a:spcPct val="0"/>
              </a:spcBef>
            </a:pPr>
            <a:r>
              <a:rPr lang="en-US" sz="1799">
                <a:solidFill>
                  <a:srgbClr val="000000"/>
                </a:solidFill>
                <a:latin typeface="Helios"/>
              </a:rPr>
              <a:t>    </a:t>
            </a:r>
            <a:r>
              <a:rPr lang="en-US" sz="1799">
                <a:solidFill>
                  <a:srgbClr val="0051CB"/>
                </a:solidFill>
                <a:latin typeface="Helios"/>
              </a:rPr>
              <a:t>int</a:t>
            </a:r>
            <a:r>
              <a:rPr lang="en-US" sz="1799">
                <a:solidFill>
                  <a:srgbClr val="000000"/>
                </a:solidFill>
                <a:latin typeface="Helios"/>
              </a:rPr>
              <a:t> *a, *b, *c; </a:t>
            </a:r>
            <a:r>
              <a:rPr lang="en-US" sz="1799">
                <a:solidFill>
                  <a:srgbClr val="047D43"/>
                </a:solidFill>
                <a:latin typeface="Helios"/>
              </a:rPr>
              <a:t>// Host vectors</a:t>
            </a:r>
          </a:p>
          <a:p>
            <a:pPr>
              <a:lnSpc>
                <a:spcPts val="2519"/>
              </a:lnSpc>
              <a:spcBef>
                <a:spcPct val="0"/>
              </a:spcBef>
            </a:pPr>
            <a:r>
              <a:rPr lang="en-US" sz="1799">
                <a:solidFill>
                  <a:srgbClr val="000000"/>
                </a:solidFill>
                <a:latin typeface="Helios"/>
              </a:rPr>
              <a:t>    </a:t>
            </a:r>
            <a:r>
              <a:rPr lang="en-US" sz="1799">
                <a:solidFill>
                  <a:srgbClr val="0051CB"/>
                </a:solidFill>
                <a:latin typeface="Helios"/>
              </a:rPr>
              <a:t>int</a:t>
            </a:r>
            <a:r>
              <a:rPr lang="en-US" sz="1799">
                <a:solidFill>
                  <a:srgbClr val="000000"/>
                </a:solidFill>
                <a:latin typeface="Helios"/>
              </a:rPr>
              <a:t> *dev_a, *dev_b, *dev_c; </a:t>
            </a:r>
            <a:r>
              <a:rPr lang="en-US" sz="1799">
                <a:solidFill>
                  <a:srgbClr val="047D43"/>
                </a:solidFill>
                <a:latin typeface="Helios"/>
              </a:rPr>
              <a:t>// Device vectors</a:t>
            </a:r>
          </a:p>
          <a:p>
            <a:pPr>
              <a:lnSpc>
                <a:spcPts val="2519"/>
              </a:lnSpc>
              <a:spcBef>
                <a:spcPct val="0"/>
              </a:spcBef>
            </a:pPr>
          </a:p>
          <a:p>
            <a:pPr>
              <a:lnSpc>
                <a:spcPts val="2519"/>
              </a:lnSpc>
              <a:spcBef>
                <a:spcPct val="0"/>
              </a:spcBef>
            </a:pPr>
            <a:r>
              <a:rPr lang="en-US" sz="1799">
                <a:solidFill>
                  <a:srgbClr val="047D43"/>
                </a:solidFill>
                <a:latin typeface="Helios"/>
              </a:rPr>
              <a:t>    // Allocate memory for the host vectors</a:t>
            </a:r>
          </a:p>
          <a:p>
            <a:pPr>
              <a:lnSpc>
                <a:spcPts val="2519"/>
              </a:lnSpc>
              <a:spcBef>
                <a:spcPct val="0"/>
              </a:spcBef>
            </a:pPr>
            <a:r>
              <a:rPr lang="en-US" sz="1799">
                <a:solidFill>
                  <a:srgbClr val="000000"/>
                </a:solidFill>
                <a:latin typeface="Helios"/>
              </a:rPr>
              <a:t>    a = (</a:t>
            </a:r>
            <a:r>
              <a:rPr lang="en-US" sz="1799">
                <a:solidFill>
                  <a:srgbClr val="0051CB"/>
                </a:solidFill>
                <a:latin typeface="Helios"/>
              </a:rPr>
              <a:t>int</a:t>
            </a:r>
            <a:r>
              <a:rPr lang="en-US" sz="1799">
                <a:solidFill>
                  <a:srgbClr val="000000"/>
                </a:solidFill>
                <a:latin typeface="Helios"/>
              </a:rPr>
              <a:t>*)</a:t>
            </a:r>
            <a:r>
              <a:rPr lang="en-US" sz="1799">
                <a:solidFill>
                  <a:srgbClr val="0051CB"/>
                </a:solidFill>
                <a:latin typeface="Helios"/>
              </a:rPr>
              <a:t>malloc</a:t>
            </a:r>
            <a:r>
              <a:rPr lang="en-US" sz="1799">
                <a:solidFill>
                  <a:srgbClr val="000000"/>
                </a:solidFill>
                <a:latin typeface="Helios"/>
              </a:rPr>
              <a:t>(n * </a:t>
            </a:r>
            <a:r>
              <a:rPr lang="en-US" sz="1799">
                <a:solidFill>
                  <a:srgbClr val="FF5757"/>
                </a:solidFill>
                <a:latin typeface="Helios"/>
              </a:rPr>
              <a:t>sizeof</a:t>
            </a:r>
            <a:r>
              <a:rPr lang="en-US" sz="1799">
                <a:solidFill>
                  <a:srgbClr val="000000"/>
                </a:solidFill>
                <a:latin typeface="Helios"/>
              </a:rPr>
              <a:t>(int));</a:t>
            </a:r>
          </a:p>
          <a:p>
            <a:pPr>
              <a:lnSpc>
                <a:spcPts val="2519"/>
              </a:lnSpc>
              <a:spcBef>
                <a:spcPct val="0"/>
              </a:spcBef>
            </a:pPr>
            <a:r>
              <a:rPr lang="en-US" sz="1799">
                <a:solidFill>
                  <a:srgbClr val="000000"/>
                </a:solidFill>
                <a:latin typeface="Helios"/>
              </a:rPr>
              <a:t>    b = (</a:t>
            </a:r>
            <a:r>
              <a:rPr lang="en-US" sz="1799">
                <a:solidFill>
                  <a:srgbClr val="0051CB"/>
                </a:solidFill>
                <a:latin typeface="Helios"/>
              </a:rPr>
              <a:t>int</a:t>
            </a:r>
            <a:r>
              <a:rPr lang="en-US" sz="1799">
                <a:solidFill>
                  <a:srgbClr val="000000"/>
                </a:solidFill>
                <a:latin typeface="Helios"/>
              </a:rPr>
              <a:t>*)</a:t>
            </a:r>
            <a:r>
              <a:rPr lang="en-US" sz="1799">
                <a:solidFill>
                  <a:srgbClr val="0051CB"/>
                </a:solidFill>
                <a:latin typeface="Helios"/>
              </a:rPr>
              <a:t>malloc</a:t>
            </a:r>
            <a:r>
              <a:rPr lang="en-US" sz="1799">
                <a:solidFill>
                  <a:srgbClr val="000000"/>
                </a:solidFill>
                <a:latin typeface="Helios"/>
              </a:rPr>
              <a:t>(n * </a:t>
            </a:r>
            <a:r>
              <a:rPr lang="en-US" sz="1799">
                <a:solidFill>
                  <a:srgbClr val="FF5757"/>
                </a:solidFill>
                <a:latin typeface="Helios"/>
              </a:rPr>
              <a:t>sizeof</a:t>
            </a:r>
            <a:r>
              <a:rPr lang="en-US" sz="1799">
                <a:solidFill>
                  <a:srgbClr val="000000"/>
                </a:solidFill>
                <a:latin typeface="Helios"/>
              </a:rPr>
              <a:t>(int));</a:t>
            </a:r>
          </a:p>
          <a:p>
            <a:pPr>
              <a:lnSpc>
                <a:spcPts val="2519"/>
              </a:lnSpc>
              <a:spcBef>
                <a:spcPct val="0"/>
              </a:spcBef>
            </a:pPr>
            <a:r>
              <a:rPr lang="en-US" sz="1799">
                <a:solidFill>
                  <a:srgbClr val="000000"/>
                </a:solidFill>
                <a:latin typeface="Helios"/>
              </a:rPr>
              <a:t>    c = (</a:t>
            </a:r>
            <a:r>
              <a:rPr lang="en-US" sz="1799">
                <a:solidFill>
                  <a:srgbClr val="0051CB"/>
                </a:solidFill>
                <a:latin typeface="Helios"/>
              </a:rPr>
              <a:t>int</a:t>
            </a:r>
            <a:r>
              <a:rPr lang="en-US" sz="1799">
                <a:solidFill>
                  <a:srgbClr val="000000"/>
                </a:solidFill>
                <a:latin typeface="Helios"/>
              </a:rPr>
              <a:t>*)</a:t>
            </a:r>
            <a:r>
              <a:rPr lang="en-US" sz="1799">
                <a:solidFill>
                  <a:srgbClr val="0051CB"/>
                </a:solidFill>
                <a:latin typeface="Helios"/>
              </a:rPr>
              <a:t>malloc</a:t>
            </a:r>
            <a:r>
              <a:rPr lang="en-US" sz="1799">
                <a:solidFill>
                  <a:srgbClr val="000000"/>
                </a:solidFill>
                <a:latin typeface="Helios"/>
              </a:rPr>
              <a:t>(n * </a:t>
            </a:r>
            <a:r>
              <a:rPr lang="en-US" sz="1799">
                <a:solidFill>
                  <a:srgbClr val="FF5757"/>
                </a:solidFill>
                <a:latin typeface="Helios"/>
              </a:rPr>
              <a:t>sizeof</a:t>
            </a:r>
            <a:r>
              <a:rPr lang="en-US" sz="1799">
                <a:solidFill>
                  <a:srgbClr val="000000"/>
                </a:solidFill>
                <a:latin typeface="Helios"/>
              </a:rPr>
              <a:t>(int));</a:t>
            </a:r>
          </a:p>
          <a:p>
            <a:pPr>
              <a:lnSpc>
                <a:spcPts val="2519"/>
              </a:lnSpc>
              <a:spcBef>
                <a:spcPct val="0"/>
              </a:spcBef>
            </a:pPr>
            <a:r>
              <a:rPr lang="en-US" sz="1799">
                <a:solidFill>
                  <a:srgbClr val="047D43"/>
                </a:solidFill>
                <a:latin typeface="Helios"/>
              </a:rPr>
              <a:t>    // Allocate memory on the device</a:t>
            </a:r>
          </a:p>
          <a:p>
            <a:pPr>
              <a:lnSpc>
                <a:spcPts val="2519"/>
              </a:lnSpc>
              <a:spcBef>
                <a:spcPct val="0"/>
              </a:spcBef>
            </a:pPr>
            <a:r>
              <a:rPr lang="en-US" sz="1799">
                <a:solidFill>
                  <a:srgbClr val="000000"/>
                </a:solidFill>
                <a:latin typeface="Helios"/>
              </a:rPr>
              <a:t>    </a:t>
            </a:r>
            <a:r>
              <a:rPr lang="en-US" sz="1799">
                <a:solidFill>
                  <a:srgbClr val="0051CB"/>
                </a:solidFill>
                <a:latin typeface="Helios"/>
              </a:rPr>
              <a:t>cudaMalloc</a:t>
            </a:r>
            <a:r>
              <a:rPr lang="en-US" sz="1799">
                <a:solidFill>
                  <a:srgbClr val="000000"/>
                </a:solidFill>
                <a:latin typeface="Helios"/>
              </a:rPr>
              <a:t>((void**)&amp;dev_a, n * </a:t>
            </a:r>
            <a:r>
              <a:rPr lang="en-US" sz="1799">
                <a:solidFill>
                  <a:srgbClr val="FF5757"/>
                </a:solidFill>
                <a:latin typeface="Helios"/>
              </a:rPr>
              <a:t>sizeof</a:t>
            </a:r>
            <a:r>
              <a:rPr lang="en-US" sz="1799">
                <a:solidFill>
                  <a:srgbClr val="000000"/>
                </a:solidFill>
                <a:latin typeface="Helios"/>
              </a:rPr>
              <a:t>(int));</a:t>
            </a:r>
          </a:p>
          <a:p>
            <a:pPr>
              <a:lnSpc>
                <a:spcPts val="2519"/>
              </a:lnSpc>
              <a:spcBef>
                <a:spcPct val="0"/>
              </a:spcBef>
            </a:pPr>
            <a:r>
              <a:rPr lang="en-US" sz="1799">
                <a:solidFill>
                  <a:srgbClr val="000000"/>
                </a:solidFill>
                <a:latin typeface="Helios"/>
              </a:rPr>
              <a:t>    </a:t>
            </a:r>
            <a:r>
              <a:rPr lang="en-US" sz="1799">
                <a:solidFill>
                  <a:srgbClr val="0051CB"/>
                </a:solidFill>
                <a:latin typeface="Helios"/>
              </a:rPr>
              <a:t>cudaMalloc</a:t>
            </a:r>
            <a:r>
              <a:rPr lang="en-US" sz="1799">
                <a:solidFill>
                  <a:srgbClr val="000000"/>
                </a:solidFill>
                <a:latin typeface="Helios"/>
              </a:rPr>
              <a:t>((void**)&amp;dev_b, n * </a:t>
            </a:r>
            <a:r>
              <a:rPr lang="en-US" sz="1799">
                <a:solidFill>
                  <a:srgbClr val="FF5757"/>
                </a:solidFill>
                <a:latin typeface="Helios"/>
              </a:rPr>
              <a:t>sizeof</a:t>
            </a:r>
            <a:r>
              <a:rPr lang="en-US" sz="1799">
                <a:solidFill>
                  <a:srgbClr val="000000"/>
                </a:solidFill>
                <a:latin typeface="Helios"/>
              </a:rPr>
              <a:t>(int));</a:t>
            </a:r>
          </a:p>
          <a:p>
            <a:pPr>
              <a:lnSpc>
                <a:spcPts val="2519"/>
              </a:lnSpc>
              <a:spcBef>
                <a:spcPct val="0"/>
              </a:spcBef>
            </a:pPr>
            <a:r>
              <a:rPr lang="en-US" sz="1799">
                <a:solidFill>
                  <a:srgbClr val="000000"/>
                </a:solidFill>
                <a:latin typeface="Helios"/>
              </a:rPr>
              <a:t>    </a:t>
            </a:r>
            <a:r>
              <a:rPr lang="en-US" sz="1799">
                <a:solidFill>
                  <a:srgbClr val="0051CB"/>
                </a:solidFill>
                <a:latin typeface="Helios"/>
              </a:rPr>
              <a:t>cudaMalloc</a:t>
            </a:r>
            <a:r>
              <a:rPr lang="en-US" sz="1799">
                <a:solidFill>
                  <a:srgbClr val="000000"/>
                </a:solidFill>
                <a:latin typeface="Helios"/>
              </a:rPr>
              <a:t>((void**)&amp;dev_c, n * </a:t>
            </a:r>
            <a:r>
              <a:rPr lang="en-US" sz="1799">
                <a:solidFill>
                  <a:srgbClr val="FF5757"/>
                </a:solidFill>
                <a:latin typeface="Helios"/>
              </a:rPr>
              <a:t>sizeof</a:t>
            </a:r>
            <a:r>
              <a:rPr lang="en-US" sz="1799">
                <a:solidFill>
                  <a:srgbClr val="000000"/>
                </a:solidFill>
                <a:latin typeface="Helios"/>
              </a:rPr>
              <a:t>(int));</a:t>
            </a:r>
          </a:p>
        </p:txBody>
      </p:sp>
      <p:sp>
        <p:nvSpPr>
          <p:cNvPr name="TextBox 26" id="26"/>
          <p:cNvSpPr txBox="true"/>
          <p:nvPr/>
        </p:nvSpPr>
        <p:spPr>
          <a:xfrm rot="0">
            <a:off x="9212445" y="448262"/>
            <a:ext cx="7317258" cy="8803005"/>
          </a:xfrm>
          <a:prstGeom prst="rect">
            <a:avLst/>
          </a:prstGeom>
        </p:spPr>
        <p:txBody>
          <a:bodyPr anchor="t" rtlCol="false" tIns="0" lIns="0" bIns="0" rIns="0">
            <a:spAutoFit/>
          </a:bodyPr>
          <a:lstStyle/>
          <a:p>
            <a:pPr>
              <a:lnSpc>
                <a:spcPts val="2519"/>
              </a:lnSpc>
              <a:spcBef>
                <a:spcPct val="0"/>
              </a:spcBef>
            </a:pPr>
            <a:r>
              <a:rPr lang="en-US" sz="1799">
                <a:solidFill>
                  <a:srgbClr val="047D43"/>
                </a:solidFill>
                <a:latin typeface="Helios"/>
              </a:rPr>
              <a:t>    // Initialize input vectors</a:t>
            </a:r>
          </a:p>
          <a:p>
            <a:pPr>
              <a:lnSpc>
                <a:spcPts val="2519"/>
              </a:lnSpc>
              <a:spcBef>
                <a:spcPct val="0"/>
              </a:spcBef>
            </a:pPr>
            <a:r>
              <a:rPr lang="en-US" sz="1799">
                <a:solidFill>
                  <a:srgbClr val="000000"/>
                </a:solidFill>
                <a:latin typeface="Helios"/>
              </a:rPr>
              <a:t>    </a:t>
            </a:r>
            <a:r>
              <a:rPr lang="en-US" sz="1799">
                <a:solidFill>
                  <a:srgbClr val="F3BE66"/>
                </a:solidFill>
                <a:latin typeface="Helios"/>
              </a:rPr>
              <a:t>for</a:t>
            </a:r>
            <a:r>
              <a:rPr lang="en-US" sz="1799">
                <a:solidFill>
                  <a:srgbClr val="000000"/>
                </a:solidFill>
                <a:latin typeface="Helios"/>
              </a:rPr>
              <a:t> (</a:t>
            </a:r>
            <a:r>
              <a:rPr lang="en-US" sz="1799">
                <a:solidFill>
                  <a:srgbClr val="0051CB"/>
                </a:solidFill>
                <a:latin typeface="Helios"/>
              </a:rPr>
              <a:t>int</a:t>
            </a:r>
            <a:r>
              <a:rPr lang="en-US" sz="1799">
                <a:solidFill>
                  <a:srgbClr val="000000"/>
                </a:solidFill>
                <a:latin typeface="Helios"/>
              </a:rPr>
              <a:t> i = 0; i &lt; n; i++) {</a:t>
            </a:r>
          </a:p>
          <a:p>
            <a:pPr>
              <a:lnSpc>
                <a:spcPts val="2519"/>
              </a:lnSpc>
              <a:spcBef>
                <a:spcPct val="0"/>
              </a:spcBef>
            </a:pPr>
            <a:r>
              <a:rPr lang="en-US" sz="1799">
                <a:solidFill>
                  <a:srgbClr val="000000"/>
                </a:solidFill>
                <a:latin typeface="Helios"/>
              </a:rPr>
              <a:t>        a[i] = i;</a:t>
            </a:r>
          </a:p>
          <a:p>
            <a:pPr>
              <a:lnSpc>
                <a:spcPts val="2519"/>
              </a:lnSpc>
              <a:spcBef>
                <a:spcPct val="0"/>
              </a:spcBef>
            </a:pPr>
            <a:r>
              <a:rPr lang="en-US" sz="1799">
                <a:solidFill>
                  <a:srgbClr val="000000"/>
                </a:solidFill>
                <a:latin typeface="Helios"/>
              </a:rPr>
              <a:t>        b[i] = i;</a:t>
            </a:r>
          </a:p>
          <a:p>
            <a:pPr>
              <a:lnSpc>
                <a:spcPts val="2519"/>
              </a:lnSpc>
              <a:spcBef>
                <a:spcPct val="0"/>
              </a:spcBef>
            </a:pPr>
            <a:r>
              <a:rPr lang="en-US" sz="1799">
                <a:solidFill>
                  <a:srgbClr val="000000"/>
                </a:solidFill>
                <a:latin typeface="Helios"/>
              </a:rPr>
              <a:t>    }</a:t>
            </a:r>
          </a:p>
          <a:p>
            <a:pPr>
              <a:lnSpc>
                <a:spcPts val="2519"/>
              </a:lnSpc>
              <a:spcBef>
                <a:spcPct val="0"/>
              </a:spcBef>
            </a:pPr>
            <a:r>
              <a:rPr lang="en-US" sz="1799">
                <a:solidFill>
                  <a:srgbClr val="047D43"/>
                </a:solidFill>
                <a:latin typeface="Helios"/>
              </a:rPr>
              <a:t>    // Copy input vectors from host to device</a:t>
            </a:r>
          </a:p>
          <a:p>
            <a:pPr>
              <a:lnSpc>
                <a:spcPts val="2519"/>
              </a:lnSpc>
              <a:spcBef>
                <a:spcPct val="0"/>
              </a:spcBef>
            </a:pPr>
            <a:r>
              <a:rPr lang="en-US" sz="1799">
                <a:solidFill>
                  <a:srgbClr val="000000"/>
                </a:solidFill>
                <a:latin typeface="Helios"/>
              </a:rPr>
              <a:t>    </a:t>
            </a:r>
            <a:r>
              <a:rPr lang="en-US" sz="1799">
                <a:solidFill>
                  <a:srgbClr val="FF5757"/>
                </a:solidFill>
                <a:latin typeface="Helios"/>
              </a:rPr>
              <a:t>cudaMemcpy</a:t>
            </a:r>
            <a:r>
              <a:rPr lang="en-US" sz="1799">
                <a:solidFill>
                  <a:srgbClr val="000000"/>
                </a:solidFill>
                <a:latin typeface="Helios"/>
              </a:rPr>
              <a:t>(dev_a, a, n * </a:t>
            </a:r>
            <a:r>
              <a:rPr lang="en-US" sz="1799">
                <a:solidFill>
                  <a:srgbClr val="FF5757"/>
                </a:solidFill>
                <a:latin typeface="Helios"/>
              </a:rPr>
              <a:t>sizeof</a:t>
            </a:r>
            <a:r>
              <a:rPr lang="en-US" sz="1799">
                <a:solidFill>
                  <a:srgbClr val="000000"/>
                </a:solidFill>
                <a:latin typeface="Helios"/>
              </a:rPr>
              <a:t>(int), </a:t>
            </a:r>
            <a:r>
              <a:rPr lang="en-US" sz="1799">
                <a:solidFill>
                  <a:srgbClr val="0051CB"/>
                </a:solidFill>
                <a:latin typeface="Helios"/>
              </a:rPr>
              <a:t>cudaMemcpyHostToDevice</a:t>
            </a:r>
            <a:r>
              <a:rPr lang="en-US" sz="1799">
                <a:solidFill>
                  <a:srgbClr val="000000"/>
                </a:solidFill>
                <a:latin typeface="Helios"/>
              </a:rPr>
              <a:t>);</a:t>
            </a:r>
          </a:p>
          <a:p>
            <a:pPr>
              <a:lnSpc>
                <a:spcPts val="2519"/>
              </a:lnSpc>
              <a:spcBef>
                <a:spcPct val="0"/>
              </a:spcBef>
            </a:pPr>
            <a:r>
              <a:rPr lang="en-US" sz="1799">
                <a:solidFill>
                  <a:srgbClr val="000000"/>
                </a:solidFill>
                <a:latin typeface="Helios"/>
              </a:rPr>
              <a:t>    </a:t>
            </a:r>
            <a:r>
              <a:rPr lang="en-US" sz="1799">
                <a:solidFill>
                  <a:srgbClr val="FF5757"/>
                </a:solidFill>
                <a:latin typeface="Helios"/>
              </a:rPr>
              <a:t>cudaMemcpy</a:t>
            </a:r>
            <a:r>
              <a:rPr lang="en-US" sz="1799">
                <a:solidFill>
                  <a:srgbClr val="000000"/>
                </a:solidFill>
                <a:latin typeface="Helios"/>
              </a:rPr>
              <a:t>(dev_b, b, n * </a:t>
            </a:r>
            <a:r>
              <a:rPr lang="en-US" sz="1799">
                <a:solidFill>
                  <a:srgbClr val="FF5757"/>
                </a:solidFill>
                <a:latin typeface="Helios"/>
              </a:rPr>
              <a:t>sizeof</a:t>
            </a:r>
            <a:r>
              <a:rPr lang="en-US" sz="1799">
                <a:solidFill>
                  <a:srgbClr val="000000"/>
                </a:solidFill>
                <a:latin typeface="Helios"/>
              </a:rPr>
              <a:t>(int), </a:t>
            </a:r>
            <a:r>
              <a:rPr lang="en-US" sz="1799">
                <a:solidFill>
                  <a:srgbClr val="0051CB"/>
                </a:solidFill>
                <a:latin typeface="Helios"/>
              </a:rPr>
              <a:t>cudaMemcpyHostToDevice</a:t>
            </a:r>
            <a:r>
              <a:rPr lang="en-US" sz="1799">
                <a:solidFill>
                  <a:srgbClr val="000000"/>
                </a:solidFill>
                <a:latin typeface="Helios"/>
              </a:rPr>
              <a:t>);</a:t>
            </a:r>
          </a:p>
          <a:p>
            <a:pPr>
              <a:lnSpc>
                <a:spcPts val="2519"/>
              </a:lnSpc>
              <a:spcBef>
                <a:spcPct val="0"/>
              </a:spcBef>
            </a:pPr>
          </a:p>
          <a:p>
            <a:pPr>
              <a:lnSpc>
                <a:spcPts val="2519"/>
              </a:lnSpc>
              <a:spcBef>
                <a:spcPct val="0"/>
              </a:spcBef>
            </a:pPr>
            <a:r>
              <a:rPr lang="en-US" sz="1799">
                <a:solidFill>
                  <a:srgbClr val="047D43"/>
                </a:solidFill>
                <a:latin typeface="Helios"/>
              </a:rPr>
              <a:t>    // Define the block size and grid size</a:t>
            </a:r>
          </a:p>
          <a:p>
            <a:pPr>
              <a:lnSpc>
                <a:spcPts val="2519"/>
              </a:lnSpc>
              <a:spcBef>
                <a:spcPct val="0"/>
              </a:spcBef>
            </a:pPr>
            <a:r>
              <a:rPr lang="en-US" sz="1799">
                <a:solidFill>
                  <a:srgbClr val="000000"/>
                </a:solidFill>
                <a:latin typeface="Helios"/>
              </a:rPr>
              <a:t>    </a:t>
            </a:r>
            <a:r>
              <a:rPr lang="en-US" sz="1799">
                <a:solidFill>
                  <a:srgbClr val="0051CB"/>
                </a:solidFill>
                <a:latin typeface="Helios"/>
              </a:rPr>
              <a:t>int</a:t>
            </a:r>
            <a:r>
              <a:rPr lang="en-US" sz="1799">
                <a:solidFill>
                  <a:srgbClr val="000000"/>
                </a:solidFill>
                <a:latin typeface="Helios"/>
              </a:rPr>
              <a:t> blockSize = 256;</a:t>
            </a:r>
          </a:p>
          <a:p>
            <a:pPr>
              <a:lnSpc>
                <a:spcPts val="2519"/>
              </a:lnSpc>
              <a:spcBef>
                <a:spcPct val="0"/>
              </a:spcBef>
            </a:pPr>
            <a:r>
              <a:rPr lang="en-US" sz="1799">
                <a:solidFill>
                  <a:srgbClr val="000000"/>
                </a:solidFill>
                <a:latin typeface="Helios"/>
              </a:rPr>
              <a:t>    </a:t>
            </a:r>
            <a:r>
              <a:rPr lang="en-US" sz="1799">
                <a:solidFill>
                  <a:srgbClr val="0051CB"/>
                </a:solidFill>
                <a:latin typeface="Helios"/>
              </a:rPr>
              <a:t>int</a:t>
            </a:r>
            <a:r>
              <a:rPr lang="en-US" sz="1799">
                <a:solidFill>
                  <a:srgbClr val="000000"/>
                </a:solidFill>
                <a:latin typeface="Helios"/>
              </a:rPr>
              <a:t> gridSize = (int)</a:t>
            </a:r>
            <a:r>
              <a:rPr lang="en-US" sz="1799">
                <a:solidFill>
                  <a:srgbClr val="FF5757"/>
                </a:solidFill>
                <a:latin typeface="Helios"/>
              </a:rPr>
              <a:t>ceil</a:t>
            </a:r>
            <a:r>
              <a:rPr lang="en-US" sz="1799">
                <a:solidFill>
                  <a:srgbClr val="000000"/>
                </a:solidFill>
                <a:latin typeface="Helios"/>
              </a:rPr>
              <a:t>((float)n / blockSize);</a:t>
            </a:r>
          </a:p>
          <a:p>
            <a:pPr>
              <a:lnSpc>
                <a:spcPts val="2519"/>
              </a:lnSpc>
              <a:spcBef>
                <a:spcPct val="0"/>
              </a:spcBef>
            </a:pPr>
          </a:p>
          <a:p>
            <a:pPr>
              <a:lnSpc>
                <a:spcPts val="2519"/>
              </a:lnSpc>
              <a:spcBef>
                <a:spcPct val="0"/>
              </a:spcBef>
            </a:pPr>
            <a:r>
              <a:rPr lang="en-US" sz="1799">
                <a:solidFill>
                  <a:srgbClr val="047D43"/>
                </a:solidFill>
                <a:latin typeface="Helios"/>
              </a:rPr>
              <a:t>    // Launch the kernel</a:t>
            </a:r>
          </a:p>
          <a:p>
            <a:pPr>
              <a:lnSpc>
                <a:spcPts val="2519"/>
              </a:lnSpc>
              <a:spcBef>
                <a:spcPct val="0"/>
              </a:spcBef>
            </a:pPr>
            <a:r>
              <a:rPr lang="en-US" sz="1799">
                <a:solidFill>
                  <a:srgbClr val="000000"/>
                </a:solidFill>
                <a:latin typeface="Helios"/>
              </a:rPr>
              <a:t>    </a:t>
            </a:r>
            <a:r>
              <a:rPr lang="en-US" sz="1799">
                <a:solidFill>
                  <a:srgbClr val="FF5757"/>
                </a:solidFill>
                <a:latin typeface="Helios"/>
              </a:rPr>
              <a:t>vectorAdd</a:t>
            </a:r>
            <a:r>
              <a:rPr lang="en-US" sz="1799">
                <a:solidFill>
                  <a:srgbClr val="000000"/>
                </a:solidFill>
                <a:latin typeface="Helios"/>
              </a:rPr>
              <a:t>&lt;&lt;&lt;gridSize, blockSize&gt;&gt;&gt;(dev_a, dev_b, dev_c, n);</a:t>
            </a:r>
          </a:p>
          <a:p>
            <a:pPr>
              <a:lnSpc>
                <a:spcPts val="2519"/>
              </a:lnSpc>
              <a:spcBef>
                <a:spcPct val="0"/>
              </a:spcBef>
            </a:pPr>
          </a:p>
          <a:p>
            <a:pPr>
              <a:lnSpc>
                <a:spcPts val="2519"/>
              </a:lnSpc>
              <a:spcBef>
                <a:spcPct val="0"/>
              </a:spcBef>
            </a:pPr>
            <a:r>
              <a:rPr lang="en-US" sz="1799">
                <a:solidFill>
                  <a:srgbClr val="047D43"/>
                </a:solidFill>
                <a:latin typeface="Helios"/>
              </a:rPr>
              <a:t>    // Copy the result vector from device to host</a:t>
            </a:r>
          </a:p>
          <a:p>
            <a:pPr>
              <a:lnSpc>
                <a:spcPts val="2519"/>
              </a:lnSpc>
              <a:spcBef>
                <a:spcPct val="0"/>
              </a:spcBef>
            </a:pPr>
            <a:r>
              <a:rPr lang="en-US" sz="1799">
                <a:solidFill>
                  <a:srgbClr val="000000"/>
                </a:solidFill>
                <a:latin typeface="Helios"/>
              </a:rPr>
              <a:t>    </a:t>
            </a:r>
            <a:r>
              <a:rPr lang="en-US" sz="1799">
                <a:solidFill>
                  <a:srgbClr val="FF5757"/>
                </a:solidFill>
                <a:latin typeface="Helios"/>
              </a:rPr>
              <a:t>cudaMemcpy</a:t>
            </a:r>
            <a:r>
              <a:rPr lang="en-US" sz="1799">
                <a:solidFill>
                  <a:srgbClr val="000000"/>
                </a:solidFill>
                <a:latin typeface="Helios"/>
              </a:rPr>
              <a:t>(c, dev_c, n * </a:t>
            </a:r>
            <a:r>
              <a:rPr lang="en-US" sz="1799">
                <a:solidFill>
                  <a:srgbClr val="FF5757"/>
                </a:solidFill>
                <a:latin typeface="Helios"/>
              </a:rPr>
              <a:t>sizeof</a:t>
            </a:r>
            <a:r>
              <a:rPr lang="en-US" sz="1799">
                <a:solidFill>
                  <a:srgbClr val="000000"/>
                </a:solidFill>
                <a:latin typeface="Helios"/>
              </a:rPr>
              <a:t>(int), </a:t>
            </a:r>
            <a:r>
              <a:rPr lang="en-US" sz="1799">
                <a:solidFill>
                  <a:srgbClr val="0051CB"/>
                </a:solidFill>
                <a:latin typeface="Helios"/>
              </a:rPr>
              <a:t>cudaMemcpyDeviceToHost</a:t>
            </a:r>
            <a:r>
              <a:rPr lang="en-US" sz="1799">
                <a:solidFill>
                  <a:srgbClr val="000000"/>
                </a:solidFill>
                <a:latin typeface="Helios"/>
              </a:rPr>
              <a:t>);</a:t>
            </a:r>
          </a:p>
          <a:p>
            <a:pPr>
              <a:lnSpc>
                <a:spcPts val="2519"/>
              </a:lnSpc>
              <a:spcBef>
                <a:spcPct val="0"/>
              </a:spcBef>
            </a:pPr>
          </a:p>
          <a:p>
            <a:pPr>
              <a:lnSpc>
                <a:spcPts val="2519"/>
              </a:lnSpc>
              <a:spcBef>
                <a:spcPct val="0"/>
              </a:spcBef>
            </a:pPr>
            <a:r>
              <a:rPr lang="en-US" sz="1799">
                <a:solidFill>
                  <a:srgbClr val="047D43"/>
                </a:solidFill>
                <a:latin typeface="Helios"/>
              </a:rPr>
              <a:t>    // Print the result</a:t>
            </a:r>
          </a:p>
          <a:p>
            <a:pPr>
              <a:lnSpc>
                <a:spcPts val="2519"/>
              </a:lnSpc>
              <a:spcBef>
                <a:spcPct val="0"/>
              </a:spcBef>
            </a:pPr>
            <a:r>
              <a:rPr lang="en-US" sz="1799">
                <a:solidFill>
                  <a:srgbClr val="000000"/>
                </a:solidFill>
                <a:latin typeface="Helios"/>
              </a:rPr>
              <a:t>    </a:t>
            </a:r>
            <a:r>
              <a:rPr lang="en-US" sz="1799">
                <a:solidFill>
                  <a:srgbClr val="F3BE66"/>
                </a:solidFill>
                <a:latin typeface="Helios"/>
              </a:rPr>
              <a:t>for</a:t>
            </a:r>
            <a:r>
              <a:rPr lang="en-US" sz="1799">
                <a:solidFill>
                  <a:srgbClr val="000000"/>
                </a:solidFill>
                <a:latin typeface="Helios"/>
              </a:rPr>
              <a:t> (int i = 0; i &lt; n; i++) {</a:t>
            </a:r>
          </a:p>
          <a:p>
            <a:pPr>
              <a:lnSpc>
                <a:spcPts val="2519"/>
              </a:lnSpc>
              <a:spcBef>
                <a:spcPct val="0"/>
              </a:spcBef>
            </a:pPr>
            <a:r>
              <a:rPr lang="en-US" sz="1799">
                <a:solidFill>
                  <a:srgbClr val="000000"/>
                </a:solidFill>
                <a:latin typeface="Helios"/>
              </a:rPr>
              <a:t>        </a:t>
            </a:r>
            <a:r>
              <a:rPr lang="en-US" sz="1799">
                <a:solidFill>
                  <a:srgbClr val="3D67A8"/>
                </a:solidFill>
                <a:latin typeface="Helios"/>
              </a:rPr>
              <a:t>printf</a:t>
            </a:r>
            <a:r>
              <a:rPr lang="en-US" sz="1799">
                <a:solidFill>
                  <a:srgbClr val="000000"/>
                </a:solidFill>
                <a:latin typeface="Helios"/>
              </a:rPr>
              <a:t>(</a:t>
            </a:r>
            <a:r>
              <a:rPr lang="en-US" sz="1799">
                <a:solidFill>
                  <a:srgbClr val="FF3131"/>
                </a:solidFill>
                <a:latin typeface="Helios"/>
              </a:rPr>
              <a:t>"%d + %d = %d\n"</a:t>
            </a:r>
            <a:r>
              <a:rPr lang="en-US" sz="1799">
                <a:solidFill>
                  <a:srgbClr val="000000"/>
                </a:solidFill>
                <a:latin typeface="Helios"/>
              </a:rPr>
              <a:t>, a[i], b[i], c[i]);</a:t>
            </a:r>
          </a:p>
          <a:p>
            <a:pPr>
              <a:lnSpc>
                <a:spcPts val="2519"/>
              </a:lnSpc>
              <a:spcBef>
                <a:spcPct val="0"/>
              </a:spcBef>
            </a:pPr>
            <a:r>
              <a:rPr lang="en-US" sz="1799">
                <a:solidFill>
                  <a:srgbClr val="000000"/>
                </a:solidFill>
                <a:latin typeface="Helios"/>
              </a:rPr>
              <a:t>    }</a:t>
            </a:r>
          </a:p>
          <a:p>
            <a:pPr>
              <a:lnSpc>
                <a:spcPts val="2519"/>
              </a:lnSpc>
              <a:spcBef>
                <a:spcPct val="0"/>
              </a:spcBef>
            </a:pPr>
            <a:r>
              <a:rPr lang="en-US" sz="1799">
                <a:solidFill>
                  <a:srgbClr val="047D43"/>
                </a:solidFill>
                <a:latin typeface="Helios"/>
              </a:rPr>
              <a:t>    // Cleanup</a:t>
            </a:r>
          </a:p>
          <a:p>
            <a:pPr>
              <a:lnSpc>
                <a:spcPts val="2519"/>
              </a:lnSpc>
              <a:spcBef>
                <a:spcPct val="0"/>
              </a:spcBef>
            </a:pPr>
            <a:r>
              <a:rPr lang="en-US" sz="1799">
                <a:solidFill>
                  <a:srgbClr val="000000"/>
                </a:solidFill>
                <a:latin typeface="Helios"/>
              </a:rPr>
              <a:t>    </a:t>
            </a:r>
            <a:r>
              <a:rPr lang="en-US" sz="1799">
                <a:solidFill>
                  <a:srgbClr val="0051CB"/>
                </a:solidFill>
                <a:latin typeface="Helios"/>
              </a:rPr>
              <a:t>free</a:t>
            </a:r>
            <a:r>
              <a:rPr lang="en-US" sz="1799">
                <a:solidFill>
                  <a:srgbClr val="000000"/>
                </a:solidFill>
                <a:latin typeface="Helios"/>
              </a:rPr>
              <a:t>(a);</a:t>
            </a:r>
            <a:r>
              <a:rPr lang="en-US" sz="1799">
                <a:solidFill>
                  <a:srgbClr val="0051CB"/>
                </a:solidFill>
                <a:latin typeface="Helios"/>
              </a:rPr>
              <a:t>free</a:t>
            </a:r>
            <a:r>
              <a:rPr lang="en-US" sz="1799">
                <a:solidFill>
                  <a:srgbClr val="000000"/>
                </a:solidFill>
                <a:latin typeface="Helios"/>
              </a:rPr>
              <a:t>(b);</a:t>
            </a:r>
            <a:r>
              <a:rPr lang="en-US" sz="1799">
                <a:solidFill>
                  <a:srgbClr val="0051CB"/>
                </a:solidFill>
                <a:latin typeface="Helios"/>
              </a:rPr>
              <a:t>free</a:t>
            </a:r>
            <a:r>
              <a:rPr lang="en-US" sz="1799">
                <a:solidFill>
                  <a:srgbClr val="000000"/>
                </a:solidFill>
                <a:latin typeface="Helios"/>
              </a:rPr>
              <a:t>(c);</a:t>
            </a:r>
          </a:p>
          <a:p>
            <a:pPr>
              <a:lnSpc>
                <a:spcPts val="2519"/>
              </a:lnSpc>
              <a:spcBef>
                <a:spcPct val="0"/>
              </a:spcBef>
            </a:pPr>
            <a:r>
              <a:rPr lang="en-US" sz="1799">
                <a:solidFill>
                  <a:srgbClr val="000000"/>
                </a:solidFill>
                <a:latin typeface="Helios"/>
              </a:rPr>
              <a:t>    </a:t>
            </a:r>
            <a:r>
              <a:rPr lang="en-US" sz="1799">
                <a:solidFill>
                  <a:srgbClr val="0051CB"/>
                </a:solidFill>
                <a:latin typeface="Helios"/>
              </a:rPr>
              <a:t>cudaFree</a:t>
            </a:r>
            <a:r>
              <a:rPr lang="en-US" sz="1799">
                <a:solidFill>
                  <a:srgbClr val="000000"/>
                </a:solidFill>
                <a:latin typeface="Helios"/>
              </a:rPr>
              <a:t>(dev_a);</a:t>
            </a:r>
            <a:r>
              <a:rPr lang="en-US" sz="1799">
                <a:solidFill>
                  <a:srgbClr val="0051CB"/>
                </a:solidFill>
                <a:latin typeface="Helios"/>
              </a:rPr>
              <a:t>cudaFree</a:t>
            </a:r>
            <a:r>
              <a:rPr lang="en-US" sz="1799">
                <a:solidFill>
                  <a:srgbClr val="000000"/>
                </a:solidFill>
                <a:latin typeface="Helios"/>
              </a:rPr>
              <a:t>(dev_b);</a:t>
            </a:r>
            <a:r>
              <a:rPr lang="en-US" sz="1799">
                <a:solidFill>
                  <a:srgbClr val="0051CB"/>
                </a:solidFill>
                <a:latin typeface="Helios"/>
              </a:rPr>
              <a:t>cudaFree</a:t>
            </a:r>
            <a:r>
              <a:rPr lang="en-US" sz="1799">
                <a:solidFill>
                  <a:srgbClr val="000000"/>
                </a:solidFill>
                <a:latin typeface="Helios"/>
              </a:rPr>
              <a:t>(dev_c);</a:t>
            </a:r>
          </a:p>
          <a:p>
            <a:pPr>
              <a:lnSpc>
                <a:spcPts val="2519"/>
              </a:lnSpc>
              <a:spcBef>
                <a:spcPct val="0"/>
              </a:spcBef>
            </a:pPr>
            <a:r>
              <a:rPr lang="en-US" sz="1799">
                <a:solidFill>
                  <a:srgbClr val="000000"/>
                </a:solidFill>
                <a:latin typeface="Helios"/>
              </a:rPr>
              <a:t>    </a:t>
            </a:r>
            <a:r>
              <a:rPr lang="en-US" sz="1799">
                <a:solidFill>
                  <a:srgbClr val="FF5757"/>
                </a:solidFill>
                <a:latin typeface="Helios"/>
              </a:rPr>
              <a:t>return</a:t>
            </a:r>
            <a:r>
              <a:rPr lang="en-US" sz="1799">
                <a:solidFill>
                  <a:srgbClr val="000000"/>
                </a:solidFill>
                <a:latin typeface="Helios"/>
              </a:rPr>
              <a:t> 0;</a:t>
            </a:r>
          </a:p>
          <a:p>
            <a:pPr>
              <a:lnSpc>
                <a:spcPts val="2519"/>
              </a:lnSpc>
              <a:spcBef>
                <a:spcPct val="0"/>
              </a:spcBef>
            </a:pPr>
            <a:r>
              <a:rPr lang="en-US" sz="1799">
                <a:solidFill>
                  <a:srgbClr val="000000"/>
                </a:solidFill>
                <a:latin typeface="Helios"/>
              </a:rPr>
              <a:t>}</a:t>
            </a:r>
            <a:r>
              <a:rPr lang="en-US" sz="1799">
                <a:solidFill>
                  <a:srgbClr val="047D43"/>
                </a:solidFill>
                <a:latin typeface="Helios"/>
              </a:rPr>
              <a:t>//COMPILE USING nvcc COMPILER</a:t>
            </a:r>
          </a:p>
        </p:txBody>
      </p:sp>
      <p:sp>
        <p:nvSpPr>
          <p:cNvPr name="TextBox 27" id="27"/>
          <p:cNvSpPr txBox="true"/>
          <p:nvPr/>
        </p:nvSpPr>
        <p:spPr>
          <a:xfrm rot="0">
            <a:off x="1377014" y="858826"/>
            <a:ext cx="7022507" cy="639445"/>
          </a:xfrm>
          <a:prstGeom prst="rect">
            <a:avLst/>
          </a:prstGeom>
        </p:spPr>
        <p:txBody>
          <a:bodyPr anchor="t" rtlCol="false" tIns="0" lIns="0" bIns="0" rIns="0">
            <a:spAutoFit/>
          </a:bodyPr>
          <a:lstStyle/>
          <a:p>
            <a:pPr algn="ctr">
              <a:lnSpc>
                <a:spcPts val="5179"/>
              </a:lnSpc>
              <a:spcBef>
                <a:spcPct val="0"/>
              </a:spcBef>
            </a:pPr>
            <a:r>
              <a:rPr lang="en-US" sz="3699">
                <a:solidFill>
                  <a:srgbClr val="F6F6F6"/>
                </a:solidFill>
                <a:latin typeface="Helios Bold"/>
              </a:rPr>
              <a:t>CUDA Simple vector add code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9290340">
            <a:off x="-2674053" y="106348"/>
            <a:ext cx="22289846" cy="8064871"/>
          </a:xfrm>
          <a:custGeom>
            <a:avLst/>
            <a:gdLst/>
            <a:ahLst/>
            <a:cxnLst/>
            <a:rect r="r" b="b" t="t" l="l"/>
            <a:pathLst>
              <a:path h="8064871" w="22289846">
                <a:moveTo>
                  <a:pt x="0" y="8064872"/>
                </a:moveTo>
                <a:lnTo>
                  <a:pt x="22289846" y="8064872"/>
                </a:lnTo>
                <a:lnTo>
                  <a:pt x="22289846" y="0"/>
                </a:lnTo>
                <a:lnTo>
                  <a:pt x="0" y="0"/>
                </a:lnTo>
                <a:lnTo>
                  <a:pt x="0" y="8064872"/>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765149">
            <a:off x="17022775" y="4968185"/>
            <a:ext cx="6748162" cy="11656380"/>
            <a:chOff x="0" y="0"/>
            <a:chExt cx="1777294" cy="3069993"/>
          </a:xfrm>
        </p:grpSpPr>
        <p:sp>
          <p:nvSpPr>
            <p:cNvPr name="Freeform 4" id="4"/>
            <p:cNvSpPr/>
            <p:nvPr/>
          </p:nvSpPr>
          <p:spPr>
            <a:xfrm flipH="false" flipV="false" rot="0">
              <a:off x="0" y="0"/>
              <a:ext cx="1777294" cy="3069993"/>
            </a:xfrm>
            <a:custGeom>
              <a:avLst/>
              <a:gdLst/>
              <a:ahLst/>
              <a:cxnLst/>
              <a:rect r="r" b="b" t="t" l="l"/>
              <a:pathLst>
                <a:path h="3069993" w="1777294">
                  <a:moveTo>
                    <a:pt x="0" y="0"/>
                  </a:moveTo>
                  <a:lnTo>
                    <a:pt x="1777294" y="0"/>
                  </a:lnTo>
                  <a:lnTo>
                    <a:pt x="1777294" y="3069993"/>
                  </a:lnTo>
                  <a:lnTo>
                    <a:pt x="0" y="3069993"/>
                  </a:lnTo>
                  <a:close/>
                </a:path>
              </a:pathLst>
            </a:custGeom>
            <a:solidFill>
              <a:srgbClr val="7ED957"/>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484692">
            <a:off x="17627604" y="4688914"/>
            <a:ext cx="5290329" cy="10068480"/>
            <a:chOff x="0" y="0"/>
            <a:chExt cx="1393338" cy="2651781"/>
          </a:xfrm>
        </p:grpSpPr>
        <p:sp>
          <p:nvSpPr>
            <p:cNvPr name="Freeform 7" id="7"/>
            <p:cNvSpPr/>
            <p:nvPr/>
          </p:nvSpPr>
          <p:spPr>
            <a:xfrm flipH="false" flipV="false" rot="0">
              <a:off x="0" y="0"/>
              <a:ext cx="1393338" cy="2651781"/>
            </a:xfrm>
            <a:custGeom>
              <a:avLst/>
              <a:gdLst/>
              <a:ahLst/>
              <a:cxnLst/>
              <a:rect r="r" b="b" t="t" l="l"/>
              <a:pathLst>
                <a:path h="2651781" w="1393338">
                  <a:moveTo>
                    <a:pt x="0" y="0"/>
                  </a:moveTo>
                  <a:lnTo>
                    <a:pt x="1393338" y="0"/>
                  </a:lnTo>
                  <a:lnTo>
                    <a:pt x="1393338" y="2651781"/>
                  </a:lnTo>
                  <a:lnTo>
                    <a:pt x="0" y="2651781"/>
                  </a:lnTo>
                  <a:close/>
                </a:path>
              </a:pathLst>
            </a:custGeom>
            <a:solidFill>
              <a:srgbClr val="E4E4E4">
                <a:alpha val="87843"/>
              </a:srgbClr>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9" id="9"/>
          <p:cNvSpPr/>
          <p:nvPr/>
        </p:nvSpPr>
        <p:spPr>
          <a:xfrm flipH="false" flipV="false" rot="6144593">
            <a:off x="-2915627" y="-2079350"/>
            <a:ext cx="17617704" cy="17617704"/>
          </a:xfrm>
          <a:custGeom>
            <a:avLst/>
            <a:gdLst/>
            <a:ahLst/>
            <a:cxnLst/>
            <a:rect r="r" b="b" t="t" l="l"/>
            <a:pathLst>
              <a:path h="17617704" w="17617704">
                <a:moveTo>
                  <a:pt x="0" y="0"/>
                </a:moveTo>
                <a:lnTo>
                  <a:pt x="17617703" y="0"/>
                </a:lnTo>
                <a:lnTo>
                  <a:pt x="17617703" y="17617704"/>
                </a:lnTo>
                <a:lnTo>
                  <a:pt x="0" y="17617704"/>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765149">
            <a:off x="-4085924" y="-2536383"/>
            <a:ext cx="4906190" cy="8474665"/>
            <a:chOff x="0" y="0"/>
            <a:chExt cx="1777294" cy="3069993"/>
          </a:xfrm>
        </p:grpSpPr>
        <p:sp>
          <p:nvSpPr>
            <p:cNvPr name="Freeform 11" id="11"/>
            <p:cNvSpPr/>
            <p:nvPr/>
          </p:nvSpPr>
          <p:spPr>
            <a:xfrm flipH="false" flipV="false" rot="0">
              <a:off x="0" y="0"/>
              <a:ext cx="1777294" cy="3069993"/>
            </a:xfrm>
            <a:custGeom>
              <a:avLst/>
              <a:gdLst/>
              <a:ahLst/>
              <a:cxnLst/>
              <a:rect r="r" b="b" t="t" l="l"/>
              <a:pathLst>
                <a:path h="3069993" w="1777294">
                  <a:moveTo>
                    <a:pt x="0" y="0"/>
                  </a:moveTo>
                  <a:lnTo>
                    <a:pt x="1777294" y="0"/>
                  </a:lnTo>
                  <a:lnTo>
                    <a:pt x="1777294" y="3069993"/>
                  </a:lnTo>
                  <a:lnTo>
                    <a:pt x="0" y="3069993"/>
                  </a:lnTo>
                  <a:close/>
                </a:path>
              </a:pathLst>
            </a:custGeom>
            <a:solidFill>
              <a:srgbClr val="7ED957"/>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3" id="13"/>
          <p:cNvGrpSpPr/>
          <p:nvPr/>
        </p:nvGrpSpPr>
        <p:grpSpPr>
          <a:xfrm rot="484692">
            <a:off x="-3318157" y="-2911397"/>
            <a:ext cx="3846286" cy="7320197"/>
            <a:chOff x="0" y="0"/>
            <a:chExt cx="1393338" cy="2651781"/>
          </a:xfrm>
        </p:grpSpPr>
        <p:sp>
          <p:nvSpPr>
            <p:cNvPr name="Freeform 14" id="14"/>
            <p:cNvSpPr/>
            <p:nvPr/>
          </p:nvSpPr>
          <p:spPr>
            <a:xfrm flipH="false" flipV="false" rot="0">
              <a:off x="0" y="0"/>
              <a:ext cx="1393338" cy="2651781"/>
            </a:xfrm>
            <a:custGeom>
              <a:avLst/>
              <a:gdLst/>
              <a:ahLst/>
              <a:cxnLst/>
              <a:rect r="r" b="b" t="t" l="l"/>
              <a:pathLst>
                <a:path h="2651781" w="1393338">
                  <a:moveTo>
                    <a:pt x="0" y="0"/>
                  </a:moveTo>
                  <a:lnTo>
                    <a:pt x="1393338" y="0"/>
                  </a:lnTo>
                  <a:lnTo>
                    <a:pt x="1393338" y="2651781"/>
                  </a:lnTo>
                  <a:lnTo>
                    <a:pt x="0" y="2651781"/>
                  </a:lnTo>
                  <a:close/>
                </a:path>
              </a:pathLst>
            </a:custGeom>
            <a:solidFill>
              <a:srgbClr val="E4E4E4">
                <a:alpha val="87843"/>
              </a:srgbClr>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6" id="16"/>
          <p:cNvGrpSpPr/>
          <p:nvPr/>
        </p:nvGrpSpPr>
        <p:grpSpPr>
          <a:xfrm rot="0">
            <a:off x="1028700" y="1028700"/>
            <a:ext cx="16230600" cy="8229600"/>
            <a:chOff x="0" y="0"/>
            <a:chExt cx="4274726" cy="2167467"/>
          </a:xfrm>
        </p:grpSpPr>
        <p:sp>
          <p:nvSpPr>
            <p:cNvPr name="Freeform 17" id="17"/>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4E4E4"/>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19" id="19"/>
          <p:cNvSpPr/>
          <p:nvPr/>
        </p:nvSpPr>
        <p:spPr>
          <a:xfrm flipH="false" flipV="false" rot="0">
            <a:off x="10936876" y="2725034"/>
            <a:ext cx="6845000" cy="5635360"/>
          </a:xfrm>
          <a:custGeom>
            <a:avLst/>
            <a:gdLst/>
            <a:ahLst/>
            <a:cxnLst/>
            <a:rect r="r" b="b" t="t" l="l"/>
            <a:pathLst>
              <a:path h="5635360" w="6845000">
                <a:moveTo>
                  <a:pt x="0" y="0"/>
                </a:moveTo>
                <a:lnTo>
                  <a:pt x="6845000" y="0"/>
                </a:lnTo>
                <a:lnTo>
                  <a:pt x="6845000" y="5635360"/>
                </a:lnTo>
                <a:lnTo>
                  <a:pt x="0" y="5635360"/>
                </a:lnTo>
                <a:lnTo>
                  <a:pt x="0" y="0"/>
                </a:lnTo>
                <a:close/>
              </a:path>
            </a:pathLst>
          </a:custGeom>
          <a:blipFill>
            <a:blip r:embed="rId6"/>
            <a:stretch>
              <a:fillRect l="-21889" t="0" r="-16845" b="0"/>
            </a:stretch>
          </a:blipFill>
        </p:spPr>
      </p:sp>
      <p:sp>
        <p:nvSpPr>
          <p:cNvPr name="TextBox 20" id="20"/>
          <p:cNvSpPr txBox="true"/>
          <p:nvPr/>
        </p:nvSpPr>
        <p:spPr>
          <a:xfrm rot="0">
            <a:off x="10761139" y="1539024"/>
            <a:ext cx="6498161" cy="781687"/>
          </a:xfrm>
          <a:prstGeom prst="rect">
            <a:avLst/>
          </a:prstGeom>
        </p:spPr>
        <p:txBody>
          <a:bodyPr anchor="t" rtlCol="false" tIns="0" lIns="0" bIns="0" rIns="0">
            <a:spAutoFit/>
          </a:bodyPr>
          <a:lstStyle/>
          <a:p>
            <a:pPr algn="just">
              <a:lnSpc>
                <a:spcPts val="5739"/>
              </a:lnSpc>
            </a:pPr>
            <a:r>
              <a:rPr lang="en-US" sz="4099">
                <a:solidFill>
                  <a:srgbClr val="555658"/>
                </a:solidFill>
                <a:latin typeface="Copperplate Gothic 31 AB"/>
              </a:rPr>
              <a:t> CPU Architecture</a:t>
            </a:r>
          </a:p>
        </p:txBody>
      </p:sp>
      <p:sp>
        <p:nvSpPr>
          <p:cNvPr name="TextBox 21" id="21"/>
          <p:cNvSpPr txBox="true"/>
          <p:nvPr/>
        </p:nvSpPr>
        <p:spPr>
          <a:xfrm rot="0">
            <a:off x="1425106" y="3242177"/>
            <a:ext cx="8936237" cy="1609725"/>
          </a:xfrm>
          <a:prstGeom prst="rect">
            <a:avLst/>
          </a:prstGeom>
        </p:spPr>
        <p:txBody>
          <a:bodyPr anchor="t" rtlCol="false" tIns="0" lIns="0" bIns="0" rIns="0">
            <a:spAutoFit/>
          </a:bodyPr>
          <a:lstStyle/>
          <a:p>
            <a:pPr algn="just">
              <a:lnSpc>
                <a:spcPts val="3599"/>
              </a:lnSpc>
            </a:pPr>
            <a:r>
              <a:rPr lang="en-US" sz="2999">
                <a:solidFill>
                  <a:srgbClr val="555658"/>
                </a:solidFill>
                <a:latin typeface="Canva Sans 3 Bold"/>
              </a:rPr>
              <a:t>Memory Hierarchy:</a:t>
            </a:r>
            <a:r>
              <a:rPr lang="en-US" sz="2999">
                <a:solidFill>
                  <a:srgbClr val="555658"/>
                </a:solidFill>
                <a:latin typeface="Canva Sans 3"/>
              </a:rPr>
              <a:t> </a:t>
            </a:r>
          </a:p>
          <a:p>
            <a:pPr algn="just">
              <a:lnSpc>
                <a:spcPts val="3119"/>
              </a:lnSpc>
            </a:pPr>
            <a:r>
              <a:rPr lang="en-US" sz="2599">
                <a:solidFill>
                  <a:srgbClr val="555658"/>
                </a:solidFill>
                <a:latin typeface="Canva Sans 3"/>
              </a:rPr>
              <a:t>CPUs have cache levels, a memory controller, and support for different memory types for efficient data access and management.</a:t>
            </a:r>
          </a:p>
        </p:txBody>
      </p:sp>
      <p:sp>
        <p:nvSpPr>
          <p:cNvPr name="TextBox 22" id="22"/>
          <p:cNvSpPr txBox="true"/>
          <p:nvPr/>
        </p:nvSpPr>
        <p:spPr>
          <a:xfrm rot="0">
            <a:off x="1425106" y="7399406"/>
            <a:ext cx="8936237" cy="1571625"/>
          </a:xfrm>
          <a:prstGeom prst="rect">
            <a:avLst/>
          </a:prstGeom>
        </p:spPr>
        <p:txBody>
          <a:bodyPr anchor="t" rtlCol="false" tIns="0" lIns="0" bIns="0" rIns="0">
            <a:spAutoFit/>
          </a:bodyPr>
          <a:lstStyle/>
          <a:p>
            <a:pPr algn="just">
              <a:lnSpc>
                <a:spcPts val="3600"/>
              </a:lnSpc>
            </a:pPr>
            <a:r>
              <a:rPr lang="en-US" sz="3000">
                <a:solidFill>
                  <a:srgbClr val="555658"/>
                </a:solidFill>
                <a:latin typeface="Canva Sans 3 Bold"/>
              </a:rPr>
              <a:t>Cache</a:t>
            </a:r>
            <a:r>
              <a:rPr lang="en-US" sz="3000">
                <a:solidFill>
                  <a:srgbClr val="555658"/>
                </a:solidFill>
                <a:latin typeface="Canva Sans 3"/>
              </a:rPr>
              <a:t>: </a:t>
            </a:r>
          </a:p>
          <a:p>
            <a:pPr algn="just">
              <a:lnSpc>
                <a:spcPts val="2999"/>
              </a:lnSpc>
            </a:pPr>
            <a:r>
              <a:rPr lang="en-US" sz="2499">
                <a:solidFill>
                  <a:srgbClr val="555658"/>
                </a:solidFill>
                <a:latin typeface="Canva Sans 3"/>
              </a:rPr>
              <a:t>CPUs have large caches to store frequently accessed data, instructions, and results, minimizing memory latency and boosting data access speed.</a:t>
            </a:r>
          </a:p>
        </p:txBody>
      </p:sp>
      <p:sp>
        <p:nvSpPr>
          <p:cNvPr name="TextBox 23" id="23"/>
          <p:cNvSpPr txBox="true"/>
          <p:nvPr/>
        </p:nvSpPr>
        <p:spPr>
          <a:xfrm rot="0">
            <a:off x="1425106" y="5359520"/>
            <a:ext cx="8936237" cy="1628775"/>
          </a:xfrm>
          <a:prstGeom prst="rect">
            <a:avLst/>
          </a:prstGeom>
        </p:spPr>
        <p:txBody>
          <a:bodyPr anchor="t" rtlCol="false" tIns="0" lIns="0" bIns="0" rIns="0">
            <a:spAutoFit/>
          </a:bodyPr>
          <a:lstStyle/>
          <a:p>
            <a:pPr algn="just">
              <a:lnSpc>
                <a:spcPts val="3600"/>
              </a:lnSpc>
            </a:pPr>
            <a:r>
              <a:rPr lang="en-US" sz="3000">
                <a:solidFill>
                  <a:srgbClr val="555658"/>
                </a:solidFill>
                <a:latin typeface="Canva Sans 3 Bold"/>
              </a:rPr>
              <a:t>Clock Speed:</a:t>
            </a:r>
            <a:r>
              <a:rPr lang="en-US" sz="3000">
                <a:solidFill>
                  <a:srgbClr val="555658"/>
                </a:solidFill>
                <a:latin typeface="Canva Sans 3"/>
              </a:rPr>
              <a:t> </a:t>
            </a:r>
          </a:p>
          <a:p>
            <a:pPr algn="just">
              <a:lnSpc>
                <a:spcPts val="3119"/>
              </a:lnSpc>
            </a:pPr>
            <a:r>
              <a:rPr lang="en-US" sz="2599">
                <a:solidFill>
                  <a:srgbClr val="555658"/>
                </a:solidFill>
                <a:latin typeface="Canva Sans 3"/>
              </a:rPr>
              <a:t>CPUs have high clock speeds for fast instruction execution, crucial for single-threaded and instruction-dependent tasks.</a:t>
            </a:r>
          </a:p>
        </p:txBody>
      </p:sp>
      <p:sp>
        <p:nvSpPr>
          <p:cNvPr name="TextBox 24" id="24"/>
          <p:cNvSpPr txBox="true"/>
          <p:nvPr/>
        </p:nvSpPr>
        <p:spPr>
          <a:xfrm rot="0">
            <a:off x="1425106" y="1505834"/>
            <a:ext cx="8936237" cy="1219200"/>
          </a:xfrm>
          <a:prstGeom prst="rect">
            <a:avLst/>
          </a:prstGeom>
        </p:spPr>
        <p:txBody>
          <a:bodyPr anchor="t" rtlCol="false" tIns="0" lIns="0" bIns="0" rIns="0">
            <a:spAutoFit/>
          </a:bodyPr>
          <a:lstStyle/>
          <a:p>
            <a:pPr algn="just">
              <a:lnSpc>
                <a:spcPts val="3599"/>
              </a:lnSpc>
            </a:pPr>
            <a:r>
              <a:rPr lang="en-US" sz="2999">
                <a:solidFill>
                  <a:srgbClr val="555658"/>
                </a:solidFill>
                <a:latin typeface="Canva Sans 3 Bold"/>
              </a:rPr>
              <a:t>Cores</a:t>
            </a:r>
            <a:r>
              <a:rPr lang="en-US" sz="2999">
                <a:solidFill>
                  <a:srgbClr val="555658"/>
                </a:solidFill>
                <a:latin typeface="Canva Sans 3"/>
              </a:rPr>
              <a:t>: </a:t>
            </a:r>
          </a:p>
          <a:p>
            <a:pPr algn="just">
              <a:lnSpc>
                <a:spcPts val="3119"/>
              </a:lnSpc>
            </a:pPr>
            <a:r>
              <a:rPr lang="en-US" sz="2599">
                <a:solidFill>
                  <a:srgbClr val="555658"/>
                </a:solidFill>
                <a:latin typeface="Canva Sans 3"/>
              </a:rPr>
              <a:t>CPUs have fewer powerful cores for efficient sequential processing and handling complex instructions.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DAFneXsoiN8</dc:identifier>
  <dcterms:modified xsi:type="dcterms:W3CDTF">2011-08-01T06:04:30Z</dcterms:modified>
  <cp:revision>1</cp:revision>
  <dc:title>CPUvsGPUpresentation</dc:title>
</cp:coreProperties>
</file>